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412" r:id="rId2"/>
    <p:sldId id="414" r:id="rId3"/>
    <p:sldId id="415" r:id="rId4"/>
    <p:sldId id="418" r:id="rId5"/>
    <p:sldId id="450" r:id="rId6"/>
    <p:sldId id="451" r:id="rId7"/>
    <p:sldId id="452" r:id="rId8"/>
    <p:sldId id="429" r:id="rId9"/>
    <p:sldId id="430" r:id="rId10"/>
    <p:sldId id="431" r:id="rId11"/>
    <p:sldId id="433" r:id="rId12"/>
    <p:sldId id="446" r:id="rId13"/>
    <p:sldId id="435" r:id="rId14"/>
    <p:sldId id="436" r:id="rId15"/>
    <p:sldId id="442" r:id="rId16"/>
    <p:sldId id="443" r:id="rId17"/>
    <p:sldId id="444" r:id="rId18"/>
    <p:sldId id="447" r:id="rId19"/>
    <p:sldId id="448" r:id="rId20"/>
    <p:sldId id="449" r:id="rId21"/>
    <p:sldId id="445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94E8"/>
    <a:srgbClr val="FCD530"/>
    <a:srgbClr val="40A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8" autoAdjust="0"/>
  </p:normalViewPr>
  <p:slideViewPr>
    <p:cSldViewPr>
      <p:cViewPr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391F9E-30E7-483C-B59B-BFF47676E863}" type="datetimeFigureOut">
              <a:rPr lang="en-US" smtClean="0"/>
              <a:pPr/>
              <a:t>5/1/2018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022CC9-AD2E-43F4-B7C4-1477FF7B9C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3712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fe_logo.pn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28600" y="0"/>
            <a:ext cx="19812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37477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70000">
                        <a:srgbClr val="FCD530"/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3894E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43E0B-93E1-4056-B2D5-7B10B51C66BD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EB196-2196-4FF3-AC30-5B351D28A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A60C4-43CD-4D0F-BDA6-DD9732F89247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B9267-5A81-42C3-AF63-BC7DCEB34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B2F5F-81A2-4B59-BE23-0AE601176CA9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F2794-692B-4963-A564-47CFE5ED8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fe_logo.png"/>
          <p:cNvPicPr>
            <a:picLocks noChangeAspect="1"/>
          </p:cNvPicPr>
          <p:nvPr userDrawn="1"/>
        </p:nvPicPr>
        <p:blipFill>
          <a:blip r:embed="rId3"/>
          <a:srcRect b="7692"/>
          <a:stretch>
            <a:fillRect/>
          </a:stretch>
        </p:blipFill>
        <p:spPr bwMode="auto">
          <a:xfrm>
            <a:off x="152400" y="0"/>
            <a:ext cx="990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752600" y="76200"/>
            <a:ext cx="7086600" cy="246063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r"/>
            <a:r>
              <a:rPr lang="mn-MN" sz="10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А Н Х Ү Ү   Э Д И Й Н   З А С Г И Й Н   Д Э Э Д   С У Р Г У У Л Ь</a:t>
            </a:r>
            <a:endParaRPr lang="en-US" sz="1000" b="1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884238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70000">
                        <a:srgbClr val="FCD530"/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4"/>
              </a:buBlip>
              <a:defRPr>
                <a:solidFill>
                  <a:srgbClr val="3894E8"/>
                </a:solidFill>
              </a:defRPr>
            </a:lvl1pPr>
            <a:lvl2pPr>
              <a:defRPr>
                <a:solidFill>
                  <a:srgbClr val="3894E8"/>
                </a:solidFill>
              </a:defRPr>
            </a:lvl2pPr>
            <a:lvl3pPr>
              <a:defRPr>
                <a:solidFill>
                  <a:srgbClr val="3894E8"/>
                </a:solidFill>
              </a:defRPr>
            </a:lvl3pPr>
            <a:lvl4pPr>
              <a:defRPr>
                <a:solidFill>
                  <a:srgbClr val="3894E8"/>
                </a:solidFill>
              </a:defRPr>
            </a:lvl4pPr>
            <a:lvl5pPr>
              <a:defRPr>
                <a:solidFill>
                  <a:srgbClr val="3894E8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7DFE7-6CF1-41CB-B989-749CDF4B3D16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A4802-CB96-4F45-8BEF-A86D413B7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fe_logo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52400" y="0"/>
            <a:ext cx="10668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 userDrawn="1"/>
        </p:nvSpPr>
        <p:spPr>
          <a:xfrm>
            <a:off x="1828800" y="58738"/>
            <a:ext cx="7086600" cy="2460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r"/>
            <a:r>
              <a:rPr lang="mn-MN" sz="1000" b="1">
                <a:solidFill>
                  <a:schemeClr val="bg1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С А Н Х Ү Ү   Э Д И Й Н   З А С Г И Й Н   Д Э Э Д   С У Р Г У У Л Ь</a:t>
            </a:r>
            <a:endParaRPr lang="en-US" sz="1000" b="1">
              <a:solidFill>
                <a:schemeClr val="bg1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363A2-8A1C-43A2-AC3D-4228FF722215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3E6DE8-852C-403B-81B5-C054155B06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884238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70000">
                        <a:srgbClr val="FCD530"/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B20CB-66C9-4275-905A-5C6BBF318A32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5390A-B6EB-48DE-BFD9-8DCE070547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8229600" cy="884238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70000">
                        <a:srgbClr val="FCD530"/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  <a:reflection blurRad="6350" stA="55000" endA="300" endPos="45500" dir="5400000" sy="-100000" algn="bl" rotWithShape="0"/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11AD6-991C-4143-AA11-6E7F847693C9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040FA-E110-48D1-A152-4E46DBB9A4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2B4E1-5F57-4E7E-A980-5F8CAAA59394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7D5B9-C86B-47B1-B2C4-DC70609CCC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3E80B-9821-4BB4-A301-F3449B61685A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CE64E-57A6-4C4F-A161-5A1B312374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CC5F1-30E3-4FB8-AFFC-8EFC5A3019EE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049CB-0DB9-4396-83D0-F2FF0F7B6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830BC-4123-40D8-A69C-EC7726DAFF60}" type="datetimeFigureOut">
              <a:rPr lang="en-US"/>
              <a:pPr>
                <a:defRPr/>
              </a:pPr>
              <a:t>5/1/2018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4BC50-8887-4CA9-9DA2-CED6321F1B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1F31B686-6F53-4B10-8396-A8B8964DD23B}" type="datetimeFigureOut">
              <a:rPr lang="en-US" smtClean="0"/>
              <a:pPr>
                <a:defRPr/>
              </a:pPr>
              <a:t>5/1/2018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CB330210-5BC7-42AA-8ABF-AB848F5948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rgbClr val="3894E8"/>
          </a:solidFill>
          <a:latin typeface="Arial" pitchFamily="34" charset="0"/>
          <a:ea typeface="Verdana" pitchFamily="34" charset="0"/>
          <a:cs typeface="Verdana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3894E8"/>
          </a:solidFill>
          <a:latin typeface="Calibri" pitchFamily="34" charset="0"/>
          <a:ea typeface="Verdana" pitchFamily="34" charset="0"/>
          <a:cs typeface="Verdan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4"/>
        </a:buBlip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162800" cy="88423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mn-MN" dirty="0" smtClean="0"/>
          </a:p>
          <a:p>
            <a:pPr marL="0" indent="0" algn="ctr">
              <a:buNone/>
            </a:pPr>
            <a:r>
              <a:rPr lang="mn-MN" sz="5400" dirty="0" smtClean="0"/>
              <a:t>ЭМТ-ийн 201</a:t>
            </a:r>
            <a:r>
              <a:rPr lang="en-US" sz="5400" dirty="0" smtClean="0"/>
              <a:t>7</a:t>
            </a:r>
            <a:r>
              <a:rPr lang="mn-MN" sz="5400" dirty="0" smtClean="0"/>
              <a:t>ны </a:t>
            </a:r>
          </a:p>
          <a:p>
            <a:pPr marL="0" indent="0" algn="ctr">
              <a:buNone/>
            </a:pPr>
            <a:r>
              <a:rPr lang="mn-MN" sz="5400" dirty="0" smtClean="0"/>
              <a:t>Төсвийн зарцуулалт</a:t>
            </a:r>
          </a:p>
          <a:p>
            <a:pPr marL="0" indent="0" algn="ctr">
              <a:buNone/>
            </a:pP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42285573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Нийт батлагдсан орон тоо 2 Удирдах 1 гүйцэтгэх 1</a:t>
            </a:r>
          </a:p>
          <a:p>
            <a:pPr marL="0" indent="0">
              <a:buNone/>
            </a:pPr>
            <a:r>
              <a:rPr lang="mn-MN" sz="2000" b="1" dirty="0" smtClean="0"/>
              <a:t>Гэрээт 4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Батлагдсан төсөв</a:t>
            </a:r>
            <a:r>
              <a:rPr lang="en-US" sz="2000" b="1" dirty="0" smtClean="0"/>
              <a:t> </a:t>
            </a:r>
            <a:r>
              <a:rPr lang="mn-MN" sz="2000" b="1" dirty="0" smtClean="0"/>
              <a:t>48042,2 мян.төгрөг болно.Үүнд: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Цалин хөлс 34581,0 мянган төгрөг НДШ 3843,9 мянган төгрөг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Хангамж бараа материалын зардалд 1240,6 мянган төгрөг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Албан томилолт 105</a:t>
            </a:r>
            <a:r>
              <a:rPr lang="mn-MN" sz="2000" b="1" dirty="0"/>
              <a:t>5</a:t>
            </a:r>
            <a:r>
              <a:rPr lang="mn-MN" sz="2000" b="1" dirty="0" smtClean="0"/>
              <a:t>.0 мянган төгрөг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Бусдаар гүйцэтгүүлсэн ажил үйлчилгээний төлбөр-1110.0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Хичээл үйлдвэрлэлийн дадлага-400.0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Бараа үйлчилгээний бусад зардал-100.0</a:t>
            </a:r>
          </a:p>
          <a:p>
            <a:pPr>
              <a:buFont typeface="Wingdings" pitchFamily="2" charset="2"/>
              <a:buChar char="q"/>
            </a:pPr>
            <a:r>
              <a:rPr lang="mn-MN" sz="2000" b="1" dirty="0" smtClean="0"/>
              <a:t>Ажил олгогчоос олгох тэтгэмж </a:t>
            </a:r>
            <a:r>
              <a:rPr lang="mn-MN" sz="2000" b="1" dirty="0"/>
              <a:t> </a:t>
            </a:r>
            <a:r>
              <a:rPr lang="mn-MN" sz="2000" b="1" dirty="0" smtClean="0"/>
              <a:t>5711.7 мянган төгрөгийг тус тус төсөвлөсөн байна.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242208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sz="3200" dirty="0" smtClean="0"/>
              <a:t>Багийн ИНХ-ын ажилчдын цалин</a:t>
            </a:r>
            <a:endParaRPr lang="en-US" sz="3200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608511"/>
              </p:ext>
            </p:extLst>
          </p:nvPr>
        </p:nvGraphicFramePr>
        <p:xfrm>
          <a:off x="457200" y="914400"/>
          <a:ext cx="8458201" cy="579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267"/>
                <a:gridCol w="1409700"/>
                <a:gridCol w="1018117"/>
                <a:gridCol w="5717117"/>
              </a:tblGrid>
              <a:tr h="849244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№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Эдийн засгийн ангилал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Төсвийн гүйцэтгэл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Тайлбар</a:t>
                      </a:r>
                      <a:endParaRPr lang="en-US" sz="1600" b="1" dirty="0"/>
                    </a:p>
                  </a:txBody>
                  <a:tcPr/>
                </a:tc>
              </a:tr>
              <a:tr h="598556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Цалин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34533544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Үндсэн</a:t>
                      </a:r>
                      <a:r>
                        <a:rPr lang="mn-MN" sz="1600" b="1" baseline="0" dirty="0" smtClean="0"/>
                        <a:t> цалин 27114456, гэрээт ажил/БИНХ/ 7419088 төгрөг тус тус зарцуулсан байна</a:t>
                      </a:r>
                      <a:endParaRPr lang="en-US" sz="1600" b="1" dirty="0"/>
                    </a:p>
                  </a:txBody>
                  <a:tcPr/>
                </a:tc>
              </a:tr>
              <a:tr h="598556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НДШ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3807910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Тэтгэвэр-2424723, тэтгэмж-346389, ҮОМШӨ-277110, Ажилгүйдэл-69062, Эрүүл мэндийн даатгал-690626</a:t>
                      </a:r>
                      <a:endParaRPr lang="en-US" sz="1600" b="1" dirty="0"/>
                    </a:p>
                  </a:txBody>
                  <a:tcPr/>
                </a:tc>
              </a:tr>
              <a:tr h="1100873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Бичиг хэрэг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299750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Нийтлэг үйлчилгээний</a:t>
                      </a:r>
                      <a:r>
                        <a:rPr lang="mn-MN" sz="1600" b="1" baseline="0" dirty="0" smtClean="0"/>
                        <a:t> газарт  тоотны үнэнд 41250, Дүүрэн Шарга ХХК-д бичиг хэргийн үнэнд 250500 төгрөг, Борхын Шугуй гол ХХК-д 8000 төгрөг архивын бэлдэцний үнэнд  тус тус шилжүүлсэн.</a:t>
                      </a:r>
                      <a:endParaRPr lang="en-US" sz="1600" b="1" dirty="0"/>
                    </a:p>
                  </a:txBody>
                  <a:tcPr/>
                </a:tc>
              </a:tr>
              <a:tr h="598556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Тээвэр шатахуун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802000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Монсуль ХХК-д зарлагын баримтаар 802000 төгрөг шилжүүлсэн</a:t>
                      </a:r>
                      <a:endParaRPr lang="en-US" sz="1600" b="1" dirty="0"/>
                    </a:p>
                  </a:txBody>
                  <a:tcPr/>
                </a:tc>
              </a:tr>
              <a:tr h="597616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Шуудан холбоо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90000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Интернет</a:t>
                      </a:r>
                      <a:r>
                        <a:rPr lang="mn-MN" sz="1600" b="1" baseline="0" dirty="0" smtClean="0"/>
                        <a:t> ашиглах картны үнэнд 90000 төгрөг зарцуулсан</a:t>
                      </a:r>
                      <a:endParaRPr lang="en-US" sz="1600" b="1" dirty="0"/>
                    </a:p>
                  </a:txBody>
                  <a:tcPr/>
                </a:tc>
              </a:tr>
              <a:tr h="849244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Ном хэвлэл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44000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n-MN" sz="1600" b="1" dirty="0" smtClean="0"/>
                        <a:t>Монгол</a:t>
                      </a:r>
                      <a:r>
                        <a:rPr lang="mn-MN" sz="1600" b="1" baseline="0" dirty="0" smtClean="0"/>
                        <a:t> шуудан-д дугтуйны үнэ 24000 төгрөг, татвары албанд 20000 төгрөг шилжүүлсэн</a:t>
                      </a:r>
                      <a:endParaRPr lang="en-US" sz="1600" b="1" dirty="0" smtClean="0"/>
                    </a:p>
                    <a:p>
                      <a:endParaRPr lang="en-US" sz="1600" b="1" dirty="0"/>
                    </a:p>
                  </a:txBody>
                  <a:tcPr/>
                </a:tc>
              </a:tr>
              <a:tr h="598556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Албан томилолт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1054800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ИТХ-ын</a:t>
                      </a:r>
                      <a:r>
                        <a:rPr lang="mn-MN" sz="1600" b="1" baseline="0" dirty="0" smtClean="0"/>
                        <a:t> 2 ажилтны дотоод албан томилолтод зарцуулсан.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63246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8801507"/>
              </p:ext>
            </p:extLst>
          </p:nvPr>
        </p:nvGraphicFramePr>
        <p:xfrm>
          <a:off x="457201" y="1143000"/>
          <a:ext cx="8458200" cy="5319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1583"/>
                <a:gridCol w="1801283"/>
                <a:gridCol w="861484"/>
                <a:gridCol w="5403850"/>
              </a:tblGrid>
              <a:tr h="710937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Бусдаар гүйцэтгүүлэх ажил үйлчилгээний төлбөр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1110000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Олон нийтийн</a:t>
                      </a:r>
                      <a:r>
                        <a:rPr lang="mn-MN" sz="1400" b="1" baseline="0" dirty="0" smtClean="0"/>
                        <a:t> цагдаагийн урамшуулалд  600000 төгрөг,  тэмцээний шагналд 257600 төгрөг, Шатахууны үнэнд 198000 төгрөгийг тус тус зарцуулсан байна.</a:t>
                      </a:r>
                      <a:endParaRPr lang="en-US" sz="1400" b="1" dirty="0"/>
                    </a:p>
                  </a:txBody>
                  <a:tcPr/>
                </a:tc>
              </a:tr>
              <a:tr h="507813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Бараа үйлчилгээний бусад зардал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99500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50000 төгрөгийг шагналд,</a:t>
                      </a:r>
                      <a:r>
                        <a:rPr lang="mn-MN" sz="1400" b="1" baseline="0" dirty="0" smtClean="0"/>
                        <a:t> 49500 тээвэр шатахууны зардалд зарцуулсан</a:t>
                      </a:r>
                      <a:endParaRPr lang="en-US" sz="1400" b="1" dirty="0"/>
                    </a:p>
                  </a:txBody>
                  <a:tcPr/>
                </a:tc>
              </a:tr>
              <a:tr h="507813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ХҮДХ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398000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Иргэн</a:t>
                      </a:r>
                      <a:r>
                        <a:rPr lang="mn-MN" sz="1400" b="1" baseline="0" dirty="0" smtClean="0"/>
                        <a:t> Ё.Энхтайван,Н.Мөнхзаяа нарт тус бүр 100000, АМО 162000, Дүүрэн Шарга ХХК-36000 төгрөгний хүнсний зүйлд 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1117188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Хөдөө орон нутагт тогтвор суурьшилтай ажилласан албан</a:t>
                      </a:r>
                      <a:r>
                        <a:rPr lang="mn-MN" sz="1400" b="1" baseline="0" dirty="0" smtClean="0"/>
                        <a:t> хаагчдад төрөөс үзүүлэх дэмжлэг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600000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ИТХ-ын дарга, хурлын нарийн бичгийн дарга нарт тус бүр 270000 төгрөг олгож 60000 төгрөгийг  Орон нутгийн ерөнхий</a:t>
                      </a:r>
                      <a:r>
                        <a:rPr lang="mn-MN" sz="1400" b="1" baseline="0" dirty="0" smtClean="0"/>
                        <a:t> орлогод төвлөрүүлсэн байна.</a:t>
                      </a:r>
                      <a:endParaRPr lang="en-US" sz="1400" b="1" dirty="0"/>
                    </a:p>
                  </a:txBody>
                  <a:tcPr/>
                </a:tc>
              </a:tr>
              <a:tr h="411892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Сонгуулийн</a:t>
                      </a:r>
                      <a:r>
                        <a:rPr lang="mn-MN" sz="1400" b="1" baseline="0" dirty="0" smtClean="0"/>
                        <a:t> үр дүн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5011700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ИТХ-ын даргын тэтгэмжид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507813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Нэг удаагийн тэтгэмж урамшуулал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95000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Шагналд зарцуулсан</a:t>
                      </a:r>
                      <a:endParaRPr lang="en-US" sz="1400" b="1" dirty="0"/>
                    </a:p>
                  </a:txBody>
                  <a:tcPr/>
                </a:tc>
              </a:tr>
              <a:tr h="411892"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Татан төвлөрүүлэлт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10396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/>
                </a:tc>
              </a:tr>
              <a:tr h="411892"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535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/>
          </a:p>
          <a:p>
            <a:pPr marL="0" indent="0">
              <a:buNone/>
            </a:pPr>
            <a:endParaRPr lang="mn-MN" dirty="0" smtClean="0"/>
          </a:p>
          <a:p>
            <a:pPr marL="0" indent="0" algn="ctr">
              <a:buNone/>
            </a:pPr>
            <a:r>
              <a:rPr lang="mn-MN" dirty="0" smtClean="0"/>
              <a:t>ЗДТГ-ЫН 2017 ОНЫ ТӨСВИЙН ЗАРЦУУЛАЛТ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410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mn-MN" b="1" dirty="0" smtClean="0"/>
              <a:t> </a:t>
            </a:r>
            <a:r>
              <a:rPr lang="mn-MN" sz="2400" b="1" dirty="0" smtClean="0">
                <a:solidFill>
                  <a:schemeClr val="tx1"/>
                </a:solidFill>
              </a:rPr>
              <a:t>Үйл ажиллагааны урсгал зардлын нийт төсөв 264532,3 мянган төгрөг</a:t>
            </a:r>
          </a:p>
          <a:p>
            <a:pPr marL="0" indent="0">
              <a:buNone/>
            </a:pPr>
            <a:endParaRPr lang="mn-MN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n-MN" sz="2000" b="1" dirty="0" smtClean="0">
                <a:solidFill>
                  <a:schemeClr val="tx1"/>
                </a:solidFill>
              </a:rPr>
              <a:t>Үүнд: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/>
              <a:t>Үндсэн үйл ажиллагааны зардал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/>
              <a:t>Ажил олгогчоос олгох тэтгэмж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/>
              <a:t>Гэрээтийн зардал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/>
              <a:t>Орон нутгийн нөөц хөрөнгө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2047165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Тогтмол зардал 13480,0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n-MN" sz="2000" b="1" dirty="0" smtClean="0"/>
              <a:t>                          Тогтмол </a:t>
            </a:r>
            <a:r>
              <a:rPr lang="mn-MN" sz="2000" b="1" dirty="0"/>
              <a:t>зардал </a:t>
            </a:r>
            <a:r>
              <a:rPr lang="mn-MN" sz="2000" b="1" dirty="0" smtClean="0"/>
              <a:t>13480,0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Гэрэл цахилгаан 1400,0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Түлш халаалт 12000,0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Цэвэр бохир ус 80,0</a:t>
            </a:r>
          </a:p>
          <a:p>
            <a:pPr marL="0" indent="0">
              <a:buNone/>
            </a:pPr>
            <a:r>
              <a:rPr lang="mn-MN" sz="2000" b="1" dirty="0" smtClean="0"/>
              <a:t>              Хангамж бараа материалын зардал 17024,2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Бичиг хэрэг 2300,0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Ном хэвлэл 110,0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Тээвэр шатахуун 12152,0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Шуудан холбоо 1862,2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Хог хаягдал 200,0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Бага үнэтэй түргэн элэгдэх зүйл 400,0</a:t>
            </a: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9910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n-MN" sz="2000" b="1" dirty="0" smtClean="0"/>
              <a:t>                   Нормативт зардал 300,0  мян.төг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Нормын хувцас 300,0 мян.төг</a:t>
            </a:r>
          </a:p>
          <a:p>
            <a:pPr marL="0" indent="0">
              <a:buNone/>
            </a:pPr>
            <a:r>
              <a:rPr lang="mn-MN" sz="2000" b="1" dirty="0" smtClean="0"/>
              <a:t>                   Эд хогшил урсгал засварын зардал 1150,0 мян.төг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Урсгал засвар 1150,0 мян.төг</a:t>
            </a:r>
          </a:p>
          <a:p>
            <a:pPr marL="0" indent="0">
              <a:buNone/>
            </a:pPr>
            <a:r>
              <a:rPr lang="mn-MN" sz="2000" b="1" dirty="0" smtClean="0"/>
              <a:t>                     Томилолт,зочны зардал 6800,0 мян төг</a:t>
            </a:r>
          </a:p>
          <a:p>
            <a:pPr marL="0" indent="0">
              <a:buNone/>
            </a:pPr>
            <a:r>
              <a:rPr lang="mn-MN" sz="2000" b="1" dirty="0"/>
              <a:t> </a:t>
            </a:r>
            <a:r>
              <a:rPr lang="mn-MN" sz="2000" b="1" dirty="0" smtClean="0"/>
              <a:t>                     Бараа үйлчилгээний бусад зардал 5400,0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Биеийн тамир уралдаан тэмцээн 100,0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Хичээл үйлдвэрлэлийн дадлага 300,0 мян.төг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Орон нутгийн нөөц хөрөнгө 5000,0 мян төг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82014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mn-MN" sz="2000" b="1" dirty="0" smtClean="0"/>
          </a:p>
          <a:p>
            <a:pPr marL="0" indent="0">
              <a:buNone/>
            </a:pPr>
            <a:r>
              <a:rPr lang="mn-MN" sz="2000" b="1" dirty="0"/>
              <a:t> </a:t>
            </a:r>
            <a:r>
              <a:rPr lang="mn-MN" sz="2000" b="1" dirty="0" smtClean="0"/>
              <a:t>     Бусдаар гүйцэтгүүлэх ажил үйлчилгээний төлбөр 860,0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Мэдээлэл технологийн үйлчилгээ 300,0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Тээврийн хэрэгслийн даатгал 360,0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Тээврийн хэрэгслийн оношлогоо 60,0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Газрын төлбөр 40,0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Тээврийн хэрэгслийн татвар 100,0 мян төг </a:t>
            </a:r>
          </a:p>
          <a:p>
            <a:pPr marL="0" indent="0">
              <a:buNone/>
            </a:pPr>
            <a:r>
              <a:rPr lang="mn-MN" sz="2000" b="1" dirty="0" smtClean="0">
                <a:solidFill>
                  <a:schemeClr val="tx1"/>
                </a:solidFill>
              </a:rPr>
              <a:t>             </a:t>
            </a:r>
            <a:r>
              <a:rPr lang="mn-MN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Нэг удаагийн тэтгэмж шагнал урамшуулал 7400,0мян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24 ажилтан*300,0   7200,0 мян төг</a:t>
            </a: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Нэг удаагийн тусламж 8120,0 мян төг </a:t>
            </a:r>
            <a:endParaRPr lang="mn-MN" sz="2000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mn-MN" sz="2000" b="1" dirty="0" smtClean="0">
                <a:solidFill>
                  <a:schemeClr val="tx1"/>
                </a:solidFill>
              </a:rPr>
              <a:t>Ажил олгогчоос олгох тэтгэмж  9217.1 мян төг</a:t>
            </a:r>
            <a:endParaRPr lang="mn-MN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2133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482142"/>
              </p:ext>
            </p:extLst>
          </p:nvPr>
        </p:nvGraphicFramePr>
        <p:xfrm>
          <a:off x="457200" y="914400"/>
          <a:ext cx="8458201" cy="5595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17"/>
                <a:gridCol w="1644650"/>
                <a:gridCol w="1253067"/>
                <a:gridCol w="5012267"/>
              </a:tblGrid>
              <a:tr h="604587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№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Эдийн засгийн ангилал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Гүйцэтгэл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Тайлбар</a:t>
                      </a:r>
                      <a:endParaRPr lang="en-US" sz="1400" b="1" dirty="0"/>
                    </a:p>
                  </a:txBody>
                  <a:tcPr/>
                </a:tc>
              </a:tr>
              <a:tr h="4903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Цалин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179681701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Үндсэн цалин  127054925,  гэрээт цалин 52626776</a:t>
                      </a:r>
                      <a:r>
                        <a:rPr lang="mn-MN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/>
                </a:tc>
              </a:tr>
              <a:tr h="6045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НДШ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20016122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Тэтгэвэр-12757685, тэтгэмж-1822526,</a:t>
                      </a:r>
                      <a:r>
                        <a:rPr lang="mn-MN" sz="1600" b="1" baseline="0" dirty="0" smtClean="0"/>
                        <a:t> ҮОМШӨ-1458023, Ажилгүйдэл-361622, эрүүл мэнд 3616266</a:t>
                      </a:r>
                      <a:endParaRPr lang="en-US" sz="1600" b="1" dirty="0"/>
                    </a:p>
                  </a:txBody>
                  <a:tcPr/>
                </a:tc>
              </a:tr>
              <a:tr h="6045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Гэрэл</a:t>
                      </a:r>
                      <a:r>
                        <a:rPr lang="mn-MN" sz="1600" b="1" baseline="0" dirty="0" smtClean="0"/>
                        <a:t> цахилгаан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1388260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Алтай Улиастайн нэхэмжлэхээр гэрэл цахилгаан ашиглалтын төлбөрт 1388260 төгрөг төлсөн</a:t>
                      </a:r>
                      <a:endParaRPr lang="en-US" sz="1600" b="1" dirty="0"/>
                    </a:p>
                  </a:txBody>
                  <a:tcPr/>
                </a:tc>
              </a:tr>
              <a:tr h="4903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Түлш халаалт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12000000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Хөв дэлгэр хоршоонд 3000000 төг/25тн/, Хувь хүнд  9000000 төг /75тн/</a:t>
                      </a:r>
                      <a:endParaRPr lang="en-US" sz="1600" b="1" dirty="0"/>
                    </a:p>
                  </a:txBody>
                  <a:tcPr/>
                </a:tc>
              </a:tr>
              <a:tr h="4903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Цэвэр бохир ус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60000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Татварт 40000</a:t>
                      </a:r>
                      <a:r>
                        <a:rPr lang="mn-MN" sz="1600" b="1" baseline="0" dirty="0" smtClean="0"/>
                        <a:t> төг, сүхцэцэгт 40000 төг ус ашигласны төлбөрт төлсөн</a:t>
                      </a:r>
                      <a:endParaRPr lang="en-US" sz="1600" b="1" dirty="0"/>
                    </a:p>
                  </a:txBody>
                  <a:tcPr/>
                </a:tc>
              </a:tr>
              <a:tr h="1330092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Бичиг хэрэг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2274540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НҮГ-т</a:t>
                      </a:r>
                      <a:r>
                        <a:rPr lang="mn-MN" sz="1600" b="1" baseline="0" dirty="0" smtClean="0"/>
                        <a:t> тоот баланкны үнэнд 131450 төг, Тахийн Шарга ХХК-д 620000 төг, Монгол шууданд дугтуй, бичгийн цаасны үнэнд  221590,  Борхын шугуй гол ХХк д 209300, дүүрэн Шарга ХХК-д  45200, Ган Араа ХХК-д 580000, Бэст Алтайд 22400 төг, хувь хүмүүст 444600 төгрөгийг  бичиг хэргийн материалд төлсөн.</a:t>
                      </a:r>
                      <a:endParaRPr lang="en-US" sz="1600" b="1" dirty="0"/>
                    </a:p>
                  </a:txBody>
                  <a:tcPr/>
                </a:tc>
              </a:tr>
              <a:tr h="49038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Тээвэр шатахуун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12118600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Монсуль ХХК-ийн нэхэмжлэхээр</a:t>
                      </a:r>
                      <a:r>
                        <a:rPr lang="mn-MN" sz="1600" b="1" baseline="0" dirty="0" smtClean="0"/>
                        <a:t> 12118600 төг шилжүүлсэн байна.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9979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9882289"/>
              </p:ext>
            </p:extLst>
          </p:nvPr>
        </p:nvGraphicFramePr>
        <p:xfrm>
          <a:off x="609601" y="381000"/>
          <a:ext cx="8534399" cy="6327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133"/>
                <a:gridCol w="1817511"/>
                <a:gridCol w="1185333"/>
                <a:gridCol w="5057422"/>
              </a:tblGrid>
              <a:tr h="938729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Шуудан холбоо интернетийн төлбөр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1785700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Интернетийн төлбөрт  990000, мессеж мэдээний төлбөрт  265700,  нэгжний үнэнд 360000, жилийн сунгалт 60000, холбооны  БҮТЭЗ</a:t>
                      </a:r>
                      <a:r>
                        <a:rPr lang="mn-MN" sz="1400" b="1" baseline="0" dirty="0" smtClean="0"/>
                        <a:t> 60000, гэр интернетийн төлбөрт 50000</a:t>
                      </a:r>
                      <a:endParaRPr lang="en-US" sz="1400" b="1" dirty="0"/>
                    </a:p>
                  </a:txBody>
                  <a:tcPr/>
                </a:tc>
              </a:tr>
              <a:tr h="670520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Ном хэвлэл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103600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Эгэл ХХК-д хэвлэлийн үнэ 9600 төг, Монгол шууданд хэвлэлийн үнэ 94000 төг төлсөн.</a:t>
                      </a:r>
                      <a:endParaRPr lang="en-US" sz="1400" b="1" dirty="0"/>
                    </a:p>
                  </a:txBody>
                  <a:tcPr/>
                </a:tc>
              </a:tr>
              <a:tr h="1045619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Хог хаягдал зайлуулах хортон мэрэгчдийн устгал, ариутгал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145000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Хог ачсан</a:t>
                      </a:r>
                      <a:r>
                        <a:rPr lang="mn-MN" sz="1400" b="1" baseline="0" dirty="0" smtClean="0"/>
                        <a:t> шатахууны үнэнд 85000 төг, хог хаягдлын хураамж д 60000 төг төлсөн.</a:t>
                      </a:r>
                      <a:endParaRPr lang="en-US" sz="1400" b="1" dirty="0"/>
                    </a:p>
                  </a:txBody>
                  <a:tcPr/>
                </a:tc>
              </a:tr>
              <a:tr h="809512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11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Бага</a:t>
                      </a:r>
                      <a:r>
                        <a:rPr lang="mn-MN" sz="1400" b="1" baseline="0" dirty="0" smtClean="0"/>
                        <a:t> үнэтэй түргэн элэгдэх зүйл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397600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Тахийн</a:t>
                      </a:r>
                      <a:r>
                        <a:rPr lang="mn-MN" sz="1400" b="1" baseline="0" dirty="0" smtClean="0"/>
                        <a:t> Шарга ХХК-д 283700, Дүүрэн Шарга ХХК-д 64900, Зайвар Алтай ХХК-д бээлийний үнэнд 20000, Хувь хүмүүст 29000 төг төлсөн.</a:t>
                      </a:r>
                      <a:endParaRPr lang="en-US" sz="1400" b="1" dirty="0"/>
                    </a:p>
                  </a:txBody>
                  <a:tcPr/>
                </a:tc>
              </a:tr>
              <a:tr h="670520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12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Нормын хувцас зөөлөн эдлэл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300000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Жолооч галчийн нормын хувцасанд зарцуулсан</a:t>
                      </a:r>
                      <a:endParaRPr lang="en-US" sz="1400" b="1" dirty="0"/>
                    </a:p>
                  </a:txBody>
                  <a:tcPr/>
                </a:tc>
              </a:tr>
              <a:tr h="573405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13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Урсгал засвар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1146950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Сэлбэгийн үнэнд 117000,  Засварын материалд 1029950 төг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573405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14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Дотоод албан томилолт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6777100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Ажилчдын</a:t>
                      </a:r>
                      <a:r>
                        <a:rPr lang="mn-MN" sz="1400" b="1" baseline="0" dirty="0" smtClean="0"/>
                        <a:t> албан томилолт, замын зардалд  зарцуулсан</a:t>
                      </a:r>
                      <a:endParaRPr lang="en-US" sz="1400" b="1" dirty="0"/>
                    </a:p>
                  </a:txBody>
                  <a:tcPr/>
                </a:tc>
              </a:tr>
              <a:tr h="1045619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15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Бусдаар гүйцэтгүүлэх  ажил үйлчилгээний</a:t>
                      </a:r>
                      <a:r>
                        <a:rPr lang="mn-MN" sz="1400" b="1" baseline="0" dirty="0" smtClean="0"/>
                        <a:t> төлбөр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845620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Тээврийн хэрэгслийн даатгал 360000, тээврийн хэрэгслийн татвар 97620, оношлогоо</a:t>
                      </a:r>
                      <a:r>
                        <a:rPr lang="mn-MN" sz="1400" b="1" baseline="0" dirty="0" smtClean="0"/>
                        <a:t> 55000, мэдээлэл технологийн үйлчилгээ 293000, газрын төлбөр 40000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9351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dirty="0" smtClean="0"/>
              <a:t>Батлагдсан орон тоо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/>
              <a:t>Байгууллагын батлагдсан орон тоо-18</a:t>
            </a:r>
          </a:p>
          <a:p>
            <a:r>
              <a:rPr lang="mn-MN" dirty="0"/>
              <a:t>Удирдах ажилтан-1</a:t>
            </a:r>
          </a:p>
          <a:p>
            <a:r>
              <a:rPr lang="mn-MN" dirty="0"/>
              <a:t>Гүйцэтгэх </a:t>
            </a:r>
            <a:r>
              <a:rPr lang="mn-MN" dirty="0" smtClean="0"/>
              <a:t>ажилтан-15</a:t>
            </a:r>
            <a:endParaRPr lang="mn-MN" dirty="0"/>
          </a:p>
          <a:p>
            <a:r>
              <a:rPr lang="mn-MN" dirty="0"/>
              <a:t>Үйлчлэх </a:t>
            </a:r>
            <a:r>
              <a:rPr lang="mn-MN" dirty="0" smtClean="0"/>
              <a:t>ажилтан-2</a:t>
            </a:r>
            <a:endParaRPr lang="mn-MN" dirty="0"/>
          </a:p>
          <a:p>
            <a:endParaRPr lang="mn-MN" dirty="0"/>
          </a:p>
          <a:p>
            <a:r>
              <a:rPr lang="mn-MN" dirty="0"/>
              <a:t>Гэрээт ажилтан-4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4431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1713006"/>
              </p:ext>
            </p:extLst>
          </p:nvPr>
        </p:nvGraphicFramePr>
        <p:xfrm>
          <a:off x="533400" y="1219198"/>
          <a:ext cx="8305799" cy="5230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5245"/>
                <a:gridCol w="1691922"/>
                <a:gridCol w="1691922"/>
                <a:gridCol w="4306710"/>
              </a:tblGrid>
              <a:tr h="2826327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16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Бараа үйлчилгээний бусад зардал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5091050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baseline="0" dirty="0" smtClean="0"/>
                        <a:t>Биеийн тамир уралдаан тэмцээн 99900 төг,</a:t>
                      </a:r>
                    </a:p>
                    <a:p>
                      <a:r>
                        <a:rPr lang="mn-MN" sz="1400" b="1" baseline="0" dirty="0" smtClean="0"/>
                        <a:t>Нийт 4 удаагийн захирамжаар 4991150 төг  .</a:t>
                      </a:r>
                    </a:p>
                    <a:p>
                      <a:r>
                        <a:rPr lang="mn-MN" sz="1400" b="1" baseline="0" dirty="0" smtClean="0"/>
                        <a:t>Цагаан сар:/02 сар/өргөмжлөл медаль дурсгалын зүйлд 714000, битүүлэгт 450200, бөхийн шагналд 200000, шилдэг хүмүүсийн шагналд 350000, үнэмлэхний үнэнд 120000, ул боовны үнэнд 81500</a:t>
                      </a:r>
                    </a:p>
                    <a:p>
                      <a:r>
                        <a:rPr lang="mn-MN" sz="1400" b="1" baseline="0" dirty="0" smtClean="0"/>
                        <a:t>4 сард шатахууны үнэнд/хүн хайх/ 385450, ламын ном уншлаганд 100000 төг</a:t>
                      </a:r>
                    </a:p>
                    <a:p>
                      <a:r>
                        <a:rPr lang="mn-MN" sz="1400" b="1" baseline="0" dirty="0" smtClean="0"/>
                        <a:t>7 сард /аймгийн арслан, начингуудын цолны наадам/ 950000 төг</a:t>
                      </a:r>
                    </a:p>
                    <a:p>
                      <a:r>
                        <a:rPr lang="mn-MN" sz="1400" b="1" baseline="0" dirty="0" smtClean="0"/>
                        <a:t>12 сард/ шинэ жил/ Оны шилдгийн медаль өргөмжлөлд 360000, Шагналд 1280000 төг тус тус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330742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ХҮДХ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300000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Сургалт сурталчилгаанд зориулан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721615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18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Ажил олгогчоос</a:t>
                      </a:r>
                      <a:r>
                        <a:rPr lang="mn-MN" sz="1400" b="1" baseline="0" dirty="0" smtClean="0"/>
                        <a:t> олгох тэтгэмж урамшуулал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9217100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Багийн засаг дарга нар/Ичинхорлоо, Алтангэрэл, Чулуунжав/-ын тэтгэмжид зарцуулсан.</a:t>
                      </a:r>
                      <a:endParaRPr lang="en-US" sz="1400" b="1" dirty="0"/>
                    </a:p>
                  </a:txBody>
                  <a:tcPr/>
                </a:tc>
              </a:tr>
              <a:tr h="542882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Шагнал урамшуулал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919600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Тушаалаар ажилчдад</a:t>
                      </a:r>
                      <a:r>
                        <a:rPr lang="mn-MN" sz="1400" b="1" baseline="0" dirty="0" smtClean="0"/>
                        <a:t> 300000, медалийн үнэ 50000, замын зардалд  161600,тушаалаар шагналд  408000 </a:t>
                      </a:r>
                      <a:endParaRPr lang="en-US" sz="1400" b="1" dirty="0"/>
                    </a:p>
                  </a:txBody>
                  <a:tcPr/>
                </a:tc>
              </a:tr>
              <a:tr h="760035"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20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Нэг удаагийн тэтгэмж 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7200000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400" b="1" dirty="0" smtClean="0"/>
                        <a:t>24</a:t>
                      </a:r>
                      <a:r>
                        <a:rPr lang="mn-MN" sz="1400" b="1" baseline="0" dirty="0" smtClean="0"/>
                        <a:t> ажилтанд тус бүр 300000 төг, нийт 7200000 өөс ашигт 720000 төг суутгаж орон нутгийн ерөнхий орлогод шилжүүлсэн.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95129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mn-MN" dirty="0" smtClean="0">
              <a:latin typeface="Arial Mon" pitchFamily="34" charset="0"/>
            </a:endParaRPr>
          </a:p>
          <a:p>
            <a:pPr marL="0" indent="0">
              <a:buNone/>
            </a:pPr>
            <a:endParaRPr lang="mn-MN" dirty="0">
              <a:latin typeface="Arial Mon" pitchFamily="34" charset="0"/>
            </a:endParaRPr>
          </a:p>
          <a:p>
            <a:pPr marL="0" indent="0">
              <a:buNone/>
            </a:pPr>
            <a:endParaRPr lang="mn-MN" dirty="0" smtClean="0">
              <a:latin typeface="Arial Mon" pitchFamily="34" charset="0"/>
            </a:endParaRPr>
          </a:p>
          <a:p>
            <a:pPr marL="0" indent="0">
              <a:buNone/>
            </a:pPr>
            <a:r>
              <a:rPr lang="mn-MN" dirty="0">
                <a:latin typeface="Arial Mon" pitchFamily="34" charset="0"/>
              </a:rPr>
              <a:t> </a:t>
            </a:r>
            <a:r>
              <a:rPr lang="mn-MN" dirty="0" smtClean="0">
                <a:latin typeface="Arial Mon" pitchFamily="34" charset="0"/>
              </a:rPr>
              <a:t>     </a:t>
            </a:r>
            <a:r>
              <a:rPr lang="en-US" dirty="0" smtClean="0">
                <a:latin typeface="Arial Mon" pitchFamily="34" charset="0"/>
              </a:rPr>
              <a:t>ÀÍÕÀÀÐÀË  </a:t>
            </a:r>
            <a:r>
              <a:rPr lang="en-US" dirty="0">
                <a:latin typeface="Arial Mon" pitchFamily="34" charset="0"/>
              </a:rPr>
              <a:t>ÒÀÂÜÑÀÍÄ  </a:t>
            </a:r>
            <a:r>
              <a:rPr lang="en-US" dirty="0" err="1">
                <a:latin typeface="Arial Mon" pitchFamily="34" charset="0"/>
              </a:rPr>
              <a:t>ÁÀßÐËÀËÀÀ</a:t>
            </a:r>
            <a:endParaRPr lang="en-US" dirty="0">
              <a:latin typeface="Arial Mon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433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n-MN" sz="2400" dirty="0" smtClean="0"/>
              <a:t>Үйл ажиллагааны урсгал зардлын нийт төсөв 259416.0 мянган төгрөг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n-MN" dirty="0" smtClean="0"/>
              <a:t>Үндсэн үйл ажиллагааны зардал</a:t>
            </a:r>
          </a:p>
          <a:p>
            <a:r>
              <a:rPr lang="mn-MN" dirty="0" smtClean="0"/>
              <a:t>Гэрээгээр гүйцэтгэх ажил үйлчилгээ</a:t>
            </a:r>
          </a:p>
          <a:p>
            <a:r>
              <a:rPr lang="mn-MN" dirty="0" smtClean="0"/>
              <a:t>Бараа үйлчилгээний бусад зардал буюу хөтөлбөр төслийн урсгал зардал</a:t>
            </a:r>
          </a:p>
          <a:p>
            <a:r>
              <a:rPr lang="mn-MN" dirty="0" smtClean="0"/>
              <a:t>Нэг удаагийн урамшуулал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86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6237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mn-MN" sz="2000" b="1" dirty="0" smtClean="0">
                <a:solidFill>
                  <a:schemeClr val="tx1"/>
                </a:solidFill>
              </a:rPr>
              <a:t>Үндсэн үйл ажиллагааны зардалд </a:t>
            </a:r>
          </a:p>
          <a:p>
            <a:pPr marL="0" indent="0" algn="ctr">
              <a:buNone/>
            </a:pPr>
            <a:r>
              <a:rPr lang="mn-MN" sz="2000" b="1" dirty="0" smtClean="0">
                <a:solidFill>
                  <a:schemeClr val="tx1"/>
                </a:solidFill>
              </a:rPr>
              <a:t>257804,5 мян төг төсөвлөгдсөн.Үүнд:</a:t>
            </a:r>
          </a:p>
          <a:p>
            <a:pPr marL="0" indent="0" algn="ctr">
              <a:buNone/>
            </a:pPr>
            <a:endParaRPr lang="mn-MN" sz="2000" b="1" dirty="0" smtClean="0"/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Цалин 154800,0 урамшуулал 12200.0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Ажил олгогчоос НДШ 18704.0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Байр ашиглалттай холбоотой тогтмол зардал-13126,0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Хангамж бараа материалын зардал-14408.0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Нормативт зардал 18560,0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/>
              <a:t>Э</a:t>
            </a:r>
            <a:r>
              <a:rPr lang="mn-MN" sz="1800" b="1" dirty="0" smtClean="0"/>
              <a:t>д хогшил урсгал засварын зардал-2200.0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Томилолт зочны зардал-1471.0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Бусдаар гүйцэтгүүлэх ажил үйлчилгээ 13204,0</a:t>
            </a:r>
          </a:p>
          <a:p>
            <a:pPr>
              <a:buFont typeface="Wingdings" pitchFamily="2" charset="2"/>
              <a:buChar char="v"/>
            </a:pPr>
            <a:r>
              <a:rPr lang="mn-MN" sz="1800" b="1" dirty="0" smtClean="0"/>
              <a:t>Нэг удаагийн тэтгэмж урамшуулал 5400,0</a:t>
            </a:r>
          </a:p>
          <a:p>
            <a:pPr marL="0" indent="0">
              <a:buNone/>
            </a:pPr>
            <a:endParaRPr lang="mn-MN" sz="1800" b="1" dirty="0" smtClean="0"/>
          </a:p>
          <a:p>
            <a:pPr>
              <a:buFont typeface="Wingdings" pitchFamily="2" charset="2"/>
              <a:buChar char="v"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822309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7142266"/>
              </p:ext>
            </p:extLst>
          </p:nvPr>
        </p:nvGraphicFramePr>
        <p:xfrm>
          <a:off x="457200" y="1295400"/>
          <a:ext cx="8458200" cy="5158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900"/>
                <a:gridCol w="1879600"/>
                <a:gridCol w="1488017"/>
                <a:gridCol w="4620683"/>
              </a:tblGrid>
              <a:tr h="63264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№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Эдийн засгийн</a:t>
                      </a:r>
                      <a:r>
                        <a:rPr lang="mn-MN" sz="1600" b="1" baseline="0" dirty="0" smtClean="0"/>
                        <a:t> ангилал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Гүйцэтгэл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Тайлбар</a:t>
                      </a:r>
                      <a:endParaRPr lang="en-US" sz="1600" b="1" dirty="0"/>
                    </a:p>
                  </a:txBody>
                  <a:tcPr/>
                </a:tc>
              </a:tr>
              <a:tr h="781506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Цалин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166800873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Үндсэн цалин 154762599, урамшуулал</a:t>
                      </a:r>
                      <a:r>
                        <a:rPr lang="mn-MN" sz="2000" b="1" baseline="0" dirty="0" smtClean="0"/>
                        <a:t> 12038274/4 удаагийн тушаалаар/</a:t>
                      </a:r>
                      <a:endParaRPr lang="en-US" sz="2000" b="1" dirty="0"/>
                    </a:p>
                  </a:txBody>
                  <a:tcPr/>
                </a:tc>
              </a:tr>
              <a:tr h="632647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НДШ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18692365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Тэтгэвэр 11918655, тэтгэмж 1730565, ҮОМШӨ 1350222, ажилгүйдэл</a:t>
                      </a:r>
                      <a:r>
                        <a:rPr lang="mn-MN" sz="1600" b="1" baseline="0" dirty="0" smtClean="0"/>
                        <a:t> 310365, ЭМД 3382558</a:t>
                      </a:r>
                      <a:endParaRPr lang="en-US" sz="1600" b="1" dirty="0"/>
                    </a:p>
                  </a:txBody>
                  <a:tcPr/>
                </a:tc>
              </a:tr>
              <a:tr h="373878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Гэрэл</a:t>
                      </a:r>
                      <a:r>
                        <a:rPr lang="mn-MN" sz="1600" b="1" baseline="0" dirty="0" smtClean="0"/>
                        <a:t> цахилгаан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792628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Алтай</a:t>
                      </a:r>
                      <a:r>
                        <a:rPr lang="mn-MN" sz="1600" b="1" baseline="0" dirty="0" smtClean="0"/>
                        <a:t> улиастайд 792628 шилжүүлсэн</a:t>
                      </a:r>
                      <a:endParaRPr lang="en-US" sz="1600" b="1" dirty="0"/>
                    </a:p>
                  </a:txBody>
                  <a:tcPr/>
                </a:tc>
              </a:tr>
              <a:tr h="893149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Түлш халаалт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11996000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Мод 550000, Нүүсний үнэнд Дүүрэн Шарга  ХХКд 3723000, Тахийн Шарга ХХК-д 3636000, Бат-Эрдэнэд</a:t>
                      </a:r>
                      <a:r>
                        <a:rPr lang="mn-MN" sz="1600" b="1" baseline="0" dirty="0" smtClean="0"/>
                        <a:t> </a:t>
                      </a:r>
                      <a:r>
                        <a:rPr lang="mn-MN" sz="1600" b="1" baseline="0" dirty="0" smtClean="0"/>
                        <a:t>4082000 /93тн нүүрс, 5 куб.м мод/</a:t>
                      </a:r>
                      <a:endParaRPr lang="en-US" sz="1600" b="1" dirty="0"/>
                    </a:p>
                  </a:txBody>
                  <a:tcPr/>
                </a:tc>
              </a:tr>
              <a:tr h="372145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5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Цэвэр бохир ус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177900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Сүхцэцэгт 40000,татварт 137900 төг</a:t>
                      </a:r>
                      <a:endParaRPr lang="en-US" sz="1600" b="1" dirty="0"/>
                    </a:p>
                  </a:txBody>
                  <a:tcPr/>
                </a:tc>
              </a:tr>
              <a:tr h="893149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Бичиг хэрэг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1438450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НҮГ-55000,Тахийн Шарга 409100,Дүүрэн Шарга 184050, Борхын шугуй</a:t>
                      </a:r>
                      <a:r>
                        <a:rPr lang="mn-MN" sz="1600" b="1" baseline="0" dirty="0" smtClean="0"/>
                        <a:t> 289600,  АДОБЕК  85000,Хувь хүмүүст-415700</a:t>
                      </a:r>
                      <a:endParaRPr lang="en-US" sz="1600" b="1" dirty="0"/>
                    </a:p>
                  </a:txBody>
                  <a:tcPr/>
                </a:tc>
              </a:tr>
              <a:tr h="373878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Тээвэр шатахуун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10999650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Монсуль ХХК-ийн</a:t>
                      </a:r>
                      <a:r>
                        <a:rPr lang="mn-MN" sz="1600" b="1" baseline="0" dirty="0" smtClean="0"/>
                        <a:t> нэхэмжлэхээр 10999650  төг төлсөн.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2898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9174208"/>
              </p:ext>
            </p:extLst>
          </p:nvPr>
        </p:nvGraphicFramePr>
        <p:xfrm>
          <a:off x="457200" y="533400"/>
          <a:ext cx="8458200" cy="6310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217"/>
                <a:gridCol w="1566333"/>
                <a:gridCol w="1253067"/>
                <a:gridCol w="5090583"/>
              </a:tblGrid>
              <a:tr h="513155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Шуудан</a:t>
                      </a:r>
                      <a:r>
                        <a:rPr lang="mn-MN" sz="1600" b="1" baseline="0" dirty="0" smtClean="0"/>
                        <a:t> холбоо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624000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Интернетийн төлбөрт 495000,129000</a:t>
                      </a:r>
                      <a:endParaRPr lang="en-US" sz="1600" b="1" dirty="0"/>
                    </a:p>
                  </a:txBody>
                  <a:tcPr/>
                </a:tc>
              </a:tr>
              <a:tr h="608514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9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Хог хаягдал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589000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Хог хаягдлын хураамж 60000, хог ачсаны төлбөр</a:t>
                      </a:r>
                      <a:r>
                        <a:rPr lang="mn-MN" sz="1600" b="1" baseline="0" dirty="0" smtClean="0"/>
                        <a:t> 130000, ариутгалын бодисны үнэнд 399000</a:t>
                      </a:r>
                      <a:endParaRPr lang="en-US" sz="1600" b="1" dirty="0"/>
                    </a:p>
                  </a:txBody>
                  <a:tcPr/>
                </a:tc>
              </a:tr>
              <a:tr h="608514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10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БҮТЭЗ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738500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Дүүрэн ШАРГА,</a:t>
                      </a:r>
                      <a:r>
                        <a:rPr lang="mn-MN" sz="1600" b="1" baseline="0" dirty="0" smtClean="0"/>
                        <a:t> ТАХИЙН ШАРГА, Лхагвацэрэн нарт төлсөн</a:t>
                      </a:r>
                      <a:endParaRPr lang="en-US" sz="1600" b="1" dirty="0"/>
                    </a:p>
                  </a:txBody>
                  <a:tcPr/>
                </a:tc>
              </a:tr>
              <a:tr h="1120946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11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Эм</a:t>
                      </a:r>
                      <a:r>
                        <a:rPr lang="mn-MN" sz="1600" b="1" baseline="0" dirty="0" smtClean="0"/>
                        <a:t> бэлдмэл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13033999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Азифарм-1008052,</a:t>
                      </a:r>
                      <a:r>
                        <a:rPr lang="mn-MN" sz="1600" b="1" baseline="0" dirty="0" smtClean="0"/>
                        <a:t> Айвеко-1242930,Мөнхийн тун-2300900,Монгол фарм-39000,Монос-578600,Монфа-1473960, Нахиа-597000,Тавин-Ус 31800, ЭЭС-3954835,Эм импекс-1517922, Царамхайрхан 34000</a:t>
                      </a:r>
                      <a:endParaRPr lang="en-US" sz="1600" b="1" dirty="0"/>
                    </a:p>
                  </a:txBody>
                  <a:tcPr/>
                </a:tc>
              </a:tr>
              <a:tr h="864730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12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Хоол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4931400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Тахийн Шарга 1214400,Лхагвацэрэн 1475400, Дүүрэн шарга 1434600, Хувь</a:t>
                      </a:r>
                      <a:r>
                        <a:rPr lang="mn-MN" sz="1600" b="1" baseline="0" dirty="0" smtClean="0"/>
                        <a:t> Хүмүүст ногоо мах сүүний үнэнд  807000</a:t>
                      </a:r>
                      <a:endParaRPr lang="en-US" sz="1600" b="1" dirty="0"/>
                    </a:p>
                  </a:txBody>
                  <a:tcPr/>
                </a:tc>
              </a:tr>
              <a:tr h="1120946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13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Нормын хувцас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479000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Баяраад халадны үнэнд 260000,Лхагвацэрэнд гар чийдэн бээлийний үнэнд 85000, Тахийн Шарга ХХК-д</a:t>
                      </a:r>
                      <a:r>
                        <a:rPr lang="mn-MN" sz="1600" b="1" baseline="0" dirty="0" smtClean="0"/>
                        <a:t> 114000, зайвар алтайд бээлийний үнэнд 20000 төг шилжүүлсэн байна.</a:t>
                      </a:r>
                      <a:endParaRPr lang="en-US" sz="1600" b="1" dirty="0"/>
                    </a:p>
                  </a:txBody>
                  <a:tcPr/>
                </a:tc>
              </a:tr>
              <a:tr h="608514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14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Багаж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60000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Алтайн ган дүүрэн ХХК-д принтерийн үнэнд шилжүүлсэн.</a:t>
                      </a:r>
                      <a:endParaRPr lang="en-US" sz="1600" b="1" dirty="0"/>
                    </a:p>
                  </a:txBody>
                  <a:tcPr/>
                </a:tc>
              </a:tr>
              <a:tr h="864730">
                <a:tc>
                  <a:txBody>
                    <a:bodyPr/>
                    <a:lstStyle/>
                    <a:p>
                      <a:r>
                        <a:rPr lang="mn-MN" sz="2000" b="1" dirty="0" smtClean="0"/>
                        <a:t>15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Урсгал засвар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1595900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Сэлбэгийн үнэнд даваанямд</a:t>
                      </a:r>
                      <a:r>
                        <a:rPr lang="mn-MN" sz="1600" b="1" baseline="0" dirty="0" smtClean="0"/>
                        <a:t> 1259000,  компьютер засварт 70000,урсгал засварт 266900 төгрөг зарцуулсан.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275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9109809"/>
              </p:ext>
            </p:extLst>
          </p:nvPr>
        </p:nvGraphicFramePr>
        <p:xfrm>
          <a:off x="457200" y="1219199"/>
          <a:ext cx="8534400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156"/>
                <a:gridCol w="1580444"/>
                <a:gridCol w="1185333"/>
                <a:gridCol w="5215467"/>
              </a:tblGrid>
              <a:tr h="432579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16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т1омилолт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1459600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АЖилтнуудын албан томилолтод олгосон.</a:t>
                      </a:r>
                      <a:endParaRPr lang="en-US" sz="1600" b="1" dirty="0"/>
                    </a:p>
                  </a:txBody>
                  <a:tcPr/>
                </a:tc>
              </a:tr>
              <a:tr h="959970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Бусдаар гүйцэтгүүлэх ажил</a:t>
                      </a:r>
                      <a:r>
                        <a:rPr lang="mn-MN" sz="1600" b="1" baseline="0" dirty="0" smtClean="0"/>
                        <a:t> 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12717087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Галч нарын цалинд зарцуулсан.</a:t>
                      </a:r>
                      <a:endParaRPr lang="en-US" sz="1600" b="1" dirty="0"/>
                    </a:p>
                  </a:txBody>
                  <a:tcPr/>
                </a:tc>
              </a:tr>
              <a:tr h="959970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18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Банк санхүүгийн ү.хураамж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411870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Тээврийн хэрэгслийн</a:t>
                      </a:r>
                      <a:r>
                        <a:rPr lang="mn-MN" sz="1600" b="1" baseline="0" dirty="0" smtClean="0"/>
                        <a:t> татвар,даатгал,оношлогоо,газрын төлбөр, даралтны аппарат,жин хэмжүүр баталгаажуулалтын үнэ зэрэгт зарцуулсан.</a:t>
                      </a:r>
                      <a:endParaRPr lang="en-US" sz="1600" b="1" dirty="0"/>
                    </a:p>
                  </a:txBody>
                  <a:tcPr/>
                </a:tc>
              </a:tr>
              <a:tr h="2097711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19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Бараа</a:t>
                      </a:r>
                      <a:r>
                        <a:rPr lang="mn-MN" sz="1600" b="1" baseline="0" dirty="0" smtClean="0"/>
                        <a:t> үйлчилгээний бусад зардал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3701550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Бага наадмын оролцооны зардал 480000, Аудитын төлбөр- 360000,шагналд 914200, тэмцээний</a:t>
                      </a:r>
                      <a:r>
                        <a:rPr lang="mn-MN" sz="1600" b="1" baseline="0" dirty="0" smtClean="0"/>
                        <a:t> медаль өргөмжлөл 229000, сургалтын материалд 787450, самбарын үнэнд 132500, лабораторийн уусмалд 30000,нм сонингийн үнэнд 67400,нэгдсэн эмнэлэгт ажилчдын үзлэгийн төлбөрт 285000,интернетийн сүлжээний тоног төхөөрөмж  183000</a:t>
                      </a:r>
                      <a:endParaRPr lang="en-US" sz="1600" b="1" dirty="0"/>
                    </a:p>
                  </a:txBody>
                  <a:tcPr/>
                </a:tc>
              </a:tr>
              <a:tr h="959970"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20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Нэг удаагийн тэтгэмж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5400000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mn-MN" sz="1600" b="1" dirty="0" smtClean="0"/>
                        <a:t>18 ажилтанд</a:t>
                      </a:r>
                      <a:r>
                        <a:rPr lang="mn-MN" sz="1600" b="1" baseline="0" dirty="0" smtClean="0"/>
                        <a:t> тус бүр 300000 төгрөг олгохоос ашигт 30000 суутгаж үлдэх 270000 Нийт 4860000 төгрөгийг олгосон.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6152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mn-MN" dirty="0" smtClean="0"/>
          </a:p>
          <a:p>
            <a:pPr marL="0" indent="0">
              <a:buNone/>
            </a:pPr>
            <a:endParaRPr lang="mn-MN" dirty="0"/>
          </a:p>
          <a:p>
            <a:pPr marL="0" indent="0" algn="ctr">
              <a:buNone/>
            </a:pPr>
            <a:r>
              <a:rPr lang="mn-MN" dirty="0" smtClean="0"/>
              <a:t>Шарга сумын ИТХ-ын 201</a:t>
            </a:r>
            <a:r>
              <a:rPr lang="en-US" dirty="0" smtClean="0"/>
              <a:t>7</a:t>
            </a:r>
            <a:r>
              <a:rPr lang="mn-MN" dirty="0" smtClean="0"/>
              <a:t> оны төсвийн</a:t>
            </a:r>
            <a:endParaRPr lang="en-US" dirty="0" smtClean="0"/>
          </a:p>
          <a:p>
            <a:pPr marL="0" indent="0" algn="ctr">
              <a:buNone/>
            </a:pPr>
            <a:r>
              <a:rPr lang="mn-MN" dirty="0" smtClean="0"/>
              <a:t>Зарцуулалт</a:t>
            </a:r>
          </a:p>
          <a:p>
            <a:pPr marL="0" indent="0" algn="ctr">
              <a:buNone/>
            </a:pPr>
            <a:r>
              <a:rPr lang="mn-MN" dirty="0" smtClean="0"/>
              <a:t>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366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mn-MN" sz="2400" b="1" dirty="0" smtClean="0">
                <a:solidFill>
                  <a:schemeClr val="tx1"/>
                </a:solidFill>
              </a:rPr>
              <a:t>Үйл ажиллагааны урсгал зардлын нийт</a:t>
            </a:r>
          </a:p>
          <a:p>
            <a:pPr marL="0" indent="0" algn="ctr">
              <a:buNone/>
            </a:pPr>
            <a:r>
              <a:rPr lang="mn-MN" sz="2400" b="1" dirty="0" smtClean="0">
                <a:solidFill>
                  <a:schemeClr val="tx1"/>
                </a:solidFill>
              </a:rPr>
              <a:t> төсөв 48042,2 мянган төгрөг</a:t>
            </a:r>
          </a:p>
          <a:p>
            <a:pPr marL="0" indent="0">
              <a:buNone/>
            </a:pPr>
            <a:r>
              <a:rPr lang="mn-MN" sz="2800" b="1" dirty="0" smtClean="0">
                <a:solidFill>
                  <a:schemeClr val="tx1"/>
                </a:solidFill>
              </a:rPr>
              <a:t>Үүнд:</a:t>
            </a:r>
          </a:p>
          <a:p>
            <a:pPr>
              <a:buFont typeface="Wingdings" pitchFamily="2" charset="2"/>
              <a:buChar char="q"/>
            </a:pPr>
            <a:r>
              <a:rPr lang="mn-MN" sz="2800" b="1" dirty="0" smtClean="0"/>
              <a:t>Үндсэн үйл ажиллагааны зардал</a:t>
            </a:r>
          </a:p>
          <a:p>
            <a:pPr>
              <a:buFont typeface="Wingdings" pitchFamily="2" charset="2"/>
              <a:buChar char="q"/>
            </a:pPr>
            <a:r>
              <a:rPr lang="mn-MN" sz="2800" b="1" dirty="0" smtClean="0"/>
              <a:t>Бусдаар гүйцэтгүүлэх ажил үйлчилгээний төлбөр</a:t>
            </a:r>
          </a:p>
          <a:p>
            <a:pPr>
              <a:buFont typeface="Wingdings" pitchFamily="2" charset="2"/>
              <a:buChar char="q"/>
            </a:pPr>
            <a:r>
              <a:rPr lang="mn-MN" sz="2800" b="1" dirty="0" smtClean="0"/>
              <a:t>Бараа үйлчилгээний бусад зардал</a:t>
            </a:r>
          </a:p>
          <a:p>
            <a:pPr>
              <a:buFont typeface="Wingdings" pitchFamily="2" charset="2"/>
              <a:buChar char="q"/>
            </a:pPr>
            <a:r>
              <a:rPr lang="mn-MN" sz="2800" b="1" dirty="0" smtClean="0"/>
              <a:t>Ажил олгогчоос олгох тэтгэмж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4009560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3238</TotalTime>
  <Words>1464</Words>
  <Application>Microsoft Office PowerPoint</Application>
  <PresentationFormat>On-screen Show (4:3)</PresentationFormat>
  <Paragraphs>328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PowerPoint Presentation</vt:lpstr>
      <vt:lpstr>Батлагдсан орон тоо</vt:lpstr>
      <vt:lpstr>Үйл ажиллагааны урсгал зардлын нийт төсөв 259416.0 мянган төгрөг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Багийн ИНХ-ын ажилчдын цалин</vt:lpstr>
      <vt:lpstr>PowerPoint Presentation</vt:lpstr>
      <vt:lpstr>PowerPoint Presentation</vt:lpstr>
      <vt:lpstr>PowerPoint Presentation</vt:lpstr>
      <vt:lpstr>Тогтмол зардал 13480,0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Byambabaatar</dc:creator>
  <cp:lastModifiedBy>User</cp:lastModifiedBy>
  <cp:revision>316</cp:revision>
  <dcterms:created xsi:type="dcterms:W3CDTF">2010-04-05T09:36:58Z</dcterms:created>
  <dcterms:modified xsi:type="dcterms:W3CDTF">2018-05-01T09:44:34Z</dcterms:modified>
</cp:coreProperties>
</file>