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56" r:id="rId3"/>
    <p:sldId id="359" r:id="rId4"/>
    <p:sldId id="358" r:id="rId5"/>
    <p:sldId id="402" r:id="rId6"/>
    <p:sldId id="386" r:id="rId7"/>
    <p:sldId id="399" r:id="rId8"/>
    <p:sldId id="388" r:id="rId9"/>
    <p:sldId id="387" r:id="rId10"/>
    <p:sldId id="389" r:id="rId11"/>
    <p:sldId id="400" r:id="rId12"/>
    <p:sldId id="401" r:id="rId13"/>
    <p:sldId id="392" r:id="rId14"/>
    <p:sldId id="390" r:id="rId15"/>
    <p:sldId id="373" r:id="rId16"/>
    <p:sldId id="403" r:id="rId17"/>
    <p:sldId id="404" r:id="rId18"/>
    <p:sldId id="405" r:id="rId19"/>
    <p:sldId id="406" r:id="rId20"/>
    <p:sldId id="407" r:id="rId21"/>
    <p:sldId id="408" r:id="rId22"/>
    <p:sldId id="409" r:id="rId23"/>
    <p:sldId id="410"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94E8"/>
    <a:srgbClr val="FCD530"/>
    <a:srgbClr val="40AC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p:scale>
          <a:sx n="80" d="100"/>
          <a:sy n="80" d="100"/>
        </p:scale>
        <p:origin x="-1074"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391F9E-30E7-483C-B59B-BFF47676E863}" type="datetimeFigureOut">
              <a:rPr lang="en-US" smtClean="0"/>
              <a:pPr/>
              <a:t>5/1/2018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022CC9-AD2E-43F4-B7C4-1477FF7B9CA6}" type="slidenum">
              <a:rPr lang="en-US" smtClean="0"/>
              <a:pPr/>
              <a:t>‹#›</a:t>
            </a:fld>
            <a:endParaRPr lang="en-US"/>
          </a:p>
        </p:txBody>
      </p:sp>
    </p:spTree>
    <p:extLst>
      <p:ext uri="{BB962C8B-B14F-4D97-AF65-F5344CB8AC3E}">
        <p14:creationId xmlns:p14="http://schemas.microsoft.com/office/powerpoint/2010/main" val="2774371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Ife_logo.png"/>
          <p:cNvPicPr>
            <a:picLocks noChangeAspect="1"/>
          </p:cNvPicPr>
          <p:nvPr userDrawn="1"/>
        </p:nvPicPr>
        <p:blipFill>
          <a:blip r:embed="rId3"/>
          <a:srcRect/>
          <a:stretch>
            <a:fillRect/>
          </a:stretch>
        </p:blipFill>
        <p:spPr bwMode="auto">
          <a:xfrm>
            <a:off x="228600" y="0"/>
            <a:ext cx="1981200" cy="1981200"/>
          </a:xfrm>
          <a:prstGeom prst="rect">
            <a:avLst/>
          </a:prstGeom>
          <a:noFill/>
          <a:ln w="9525">
            <a:noFill/>
            <a:miter lim="800000"/>
            <a:headEnd/>
            <a:tailEnd/>
          </a:ln>
        </p:spPr>
      </p:pic>
      <p:sp>
        <p:nvSpPr>
          <p:cNvPr id="2" name="Title 1"/>
          <p:cNvSpPr>
            <a:spLocks noGrp="1"/>
          </p:cNvSpPr>
          <p:nvPr>
            <p:ph type="ctrTitle"/>
          </p:nvPr>
        </p:nvSpPr>
        <p:spPr>
          <a:xfrm>
            <a:off x="685800" y="2130425"/>
            <a:ext cx="7772400" cy="1374775"/>
          </a:xfrm>
        </p:spPr>
        <p:txBody>
          <a:bodyPr/>
          <a:lstStyle>
            <a:lvl1pPr>
              <a:defRPr b="1" cap="none" spc="0">
                <a:ln w="31550" cmpd="sng">
                  <a:gradFill>
                    <a:gsLst>
                      <a:gs pos="70000">
                        <a:srgbClr val="FCD530"/>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reflection blurRad="6350" stA="55000" endA="300" endPos="45500" dir="5400000" sy="-100000" algn="bl" rotWithShape="0"/>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3894E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A0143E0B-93E1-4056-B2D5-7B10B51C66BD}" type="datetimeFigureOut">
              <a:rPr lang="en-US"/>
              <a:pPr>
                <a:defRPr/>
              </a:pPr>
              <a:t>5/1/2018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95EB196-2196-4FF3-AC30-5B351D28A02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0FA60C4-43CD-4D0F-BDA6-DD9732F89247}" type="datetimeFigureOut">
              <a:rPr lang="en-US"/>
              <a:pPr>
                <a:defRPr/>
              </a:pPr>
              <a:t>5/1/2018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2B9267-5A81-42C3-AF63-BC7DCEB34BC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7B2F5F-81A2-4B59-BE23-0AE601176CA9}" type="datetimeFigureOut">
              <a:rPr lang="en-US"/>
              <a:pPr>
                <a:defRPr/>
              </a:pPr>
              <a:t>5/1/2018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2F2794-692B-4963-A564-47CFE5ED849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Ife_logo.png"/>
          <p:cNvPicPr>
            <a:picLocks noChangeAspect="1"/>
          </p:cNvPicPr>
          <p:nvPr userDrawn="1"/>
        </p:nvPicPr>
        <p:blipFill>
          <a:blip r:embed="rId3"/>
          <a:srcRect b="7692"/>
          <a:stretch>
            <a:fillRect/>
          </a:stretch>
        </p:blipFill>
        <p:spPr bwMode="auto">
          <a:xfrm>
            <a:off x="152400" y="0"/>
            <a:ext cx="990600" cy="914400"/>
          </a:xfrm>
          <a:prstGeom prst="rect">
            <a:avLst/>
          </a:prstGeom>
          <a:noFill/>
          <a:ln w="9525">
            <a:noFill/>
            <a:miter lim="800000"/>
            <a:headEnd/>
            <a:tailEnd/>
          </a:ln>
        </p:spPr>
      </p:pic>
      <p:sp>
        <p:nvSpPr>
          <p:cNvPr id="5" name="TextBox 4"/>
          <p:cNvSpPr txBox="1"/>
          <p:nvPr userDrawn="1"/>
        </p:nvSpPr>
        <p:spPr>
          <a:xfrm>
            <a:off x="1752600" y="76200"/>
            <a:ext cx="7086600" cy="246063"/>
          </a:xfrm>
          <a:prstGeom prst="rect">
            <a:avLst/>
          </a:prstGeom>
          <a:noFill/>
          <a:ln>
            <a:noFill/>
          </a:ln>
        </p:spPr>
        <p:txBody>
          <a:bodyPr>
            <a:spAutoFit/>
          </a:bodyPr>
          <a:lstStyle/>
          <a:p>
            <a:pPr algn="r"/>
            <a:r>
              <a:rPr lang="mn-MN" sz="1000" b="1">
                <a:solidFill>
                  <a:schemeClr val="bg1"/>
                </a:solidFill>
                <a:latin typeface="Verdana" pitchFamily="34" charset="0"/>
                <a:ea typeface="Verdana" pitchFamily="34" charset="0"/>
                <a:cs typeface="Verdana" pitchFamily="34" charset="0"/>
              </a:rPr>
              <a:t>С А Н Х Ү Ү   Э Д И Й Н   З А С Г И Й Н   Д Э Э Д   С У Р Г У У Л Ь</a:t>
            </a:r>
            <a:endParaRPr lang="en-US" sz="1000" b="1">
              <a:solidFill>
                <a:schemeClr val="bg1"/>
              </a:solidFill>
              <a:latin typeface="Verdana" pitchFamily="34" charset="0"/>
              <a:ea typeface="Verdana" pitchFamily="34" charset="0"/>
              <a:cs typeface="Verdana" pitchFamily="34" charset="0"/>
            </a:endParaRPr>
          </a:p>
        </p:txBody>
      </p:sp>
      <p:sp>
        <p:nvSpPr>
          <p:cNvPr id="2" name="Title 1"/>
          <p:cNvSpPr>
            <a:spLocks noGrp="1"/>
          </p:cNvSpPr>
          <p:nvPr>
            <p:ph type="title"/>
          </p:nvPr>
        </p:nvSpPr>
        <p:spPr>
          <a:xfrm>
            <a:off x="914400" y="152400"/>
            <a:ext cx="8229600" cy="884238"/>
          </a:xfrm>
        </p:spPr>
        <p:txBody>
          <a:bodyPr/>
          <a:lstStyle>
            <a:lvl1pPr>
              <a:defRPr b="1" cap="none" spc="0">
                <a:ln w="31550" cmpd="sng">
                  <a:gradFill>
                    <a:gsLst>
                      <a:gs pos="70000">
                        <a:srgbClr val="FCD530"/>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reflection blurRad="6350" stA="55000" endA="300" endPos="45500" dir="5400000" sy="-100000" algn="bl" rotWithShape="0"/>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FontTx/>
              <a:buBlip>
                <a:blip r:embed="rId4"/>
              </a:buBlip>
              <a:defRPr>
                <a:solidFill>
                  <a:srgbClr val="3894E8"/>
                </a:solidFill>
              </a:defRPr>
            </a:lvl1pPr>
            <a:lvl2pPr>
              <a:defRPr>
                <a:solidFill>
                  <a:srgbClr val="3894E8"/>
                </a:solidFill>
              </a:defRPr>
            </a:lvl2pPr>
            <a:lvl3pPr>
              <a:defRPr>
                <a:solidFill>
                  <a:srgbClr val="3894E8"/>
                </a:solidFill>
              </a:defRPr>
            </a:lvl3pPr>
            <a:lvl4pPr>
              <a:defRPr>
                <a:solidFill>
                  <a:srgbClr val="3894E8"/>
                </a:solidFill>
              </a:defRPr>
            </a:lvl4pPr>
            <a:lvl5pPr>
              <a:defRPr>
                <a:solidFill>
                  <a:srgbClr val="3894E8"/>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AC87DFE7-6CF1-41CB-B989-749CDF4B3D16}" type="datetimeFigureOut">
              <a:rPr lang="en-US"/>
              <a:pPr>
                <a:defRPr/>
              </a:pPr>
              <a:t>5/1/2018</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987A4802-CB96-4F45-8BEF-A86D413B717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descr="Ife_logo.png"/>
          <p:cNvPicPr>
            <a:picLocks noChangeAspect="1"/>
          </p:cNvPicPr>
          <p:nvPr userDrawn="1"/>
        </p:nvPicPr>
        <p:blipFill>
          <a:blip r:embed="rId2"/>
          <a:srcRect/>
          <a:stretch>
            <a:fillRect/>
          </a:stretch>
        </p:blipFill>
        <p:spPr bwMode="auto">
          <a:xfrm>
            <a:off x="152400" y="0"/>
            <a:ext cx="1066800" cy="1066800"/>
          </a:xfrm>
          <a:prstGeom prst="rect">
            <a:avLst/>
          </a:prstGeom>
          <a:noFill/>
          <a:ln w="9525">
            <a:noFill/>
            <a:miter lim="800000"/>
            <a:headEnd/>
            <a:tailEnd/>
          </a:ln>
        </p:spPr>
      </p:pic>
      <p:sp>
        <p:nvSpPr>
          <p:cNvPr id="5" name="TextBox 4"/>
          <p:cNvSpPr txBox="1"/>
          <p:nvPr userDrawn="1"/>
        </p:nvSpPr>
        <p:spPr>
          <a:xfrm>
            <a:off x="1828800" y="58738"/>
            <a:ext cx="7086600" cy="246062"/>
          </a:xfrm>
          <a:prstGeom prst="rect">
            <a:avLst/>
          </a:prstGeom>
          <a:noFill/>
          <a:ln>
            <a:noFill/>
          </a:ln>
        </p:spPr>
        <p:txBody>
          <a:bodyPr>
            <a:spAutoFit/>
          </a:bodyPr>
          <a:lstStyle/>
          <a:p>
            <a:pPr algn="r"/>
            <a:r>
              <a:rPr lang="mn-MN" sz="1000" b="1">
                <a:solidFill>
                  <a:schemeClr val="bg1"/>
                </a:solidFill>
                <a:latin typeface="Verdana" pitchFamily="34" charset="0"/>
                <a:ea typeface="Verdana" pitchFamily="34" charset="0"/>
                <a:cs typeface="Verdana" pitchFamily="34" charset="0"/>
              </a:rPr>
              <a:t>С А Н Х Ү Ү   Э Д И Й Н   З А С Г И Й Н   Д Э Э Д   С У Р Г У У Л Ь</a:t>
            </a:r>
            <a:endParaRPr lang="en-US" sz="1000" b="1">
              <a:solidFill>
                <a:schemeClr val="bg1"/>
              </a:solidFill>
              <a:latin typeface="Verdana" pitchFamily="34" charset="0"/>
              <a:ea typeface="Verdana" pitchFamily="34" charset="0"/>
              <a:cs typeface="Verdana" pitchFamily="34"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F69363A2-8A1C-43A2-AC3D-4228FF722215}" type="datetimeFigureOut">
              <a:rPr lang="en-US"/>
              <a:pPr>
                <a:defRPr/>
              </a:pPr>
              <a:t>5/1/2018</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423E6DE8-852C-403B-81B5-C054155B06F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1"/>
          <p:cNvSpPr>
            <a:spLocks noGrp="1"/>
          </p:cNvSpPr>
          <p:nvPr>
            <p:ph type="title"/>
          </p:nvPr>
        </p:nvSpPr>
        <p:spPr>
          <a:xfrm>
            <a:off x="914400" y="152400"/>
            <a:ext cx="8229600" cy="884238"/>
          </a:xfrm>
        </p:spPr>
        <p:txBody>
          <a:bodyPr/>
          <a:lstStyle>
            <a:lvl1pPr>
              <a:defRPr b="1" cap="none" spc="0">
                <a:ln w="31550" cmpd="sng">
                  <a:gradFill>
                    <a:gsLst>
                      <a:gs pos="70000">
                        <a:srgbClr val="FCD530"/>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reflection blurRad="6350" stA="55000" endA="300" endPos="45500" dir="5400000" sy="-100000" algn="bl" rotWithShape="0"/>
                </a:effectLst>
              </a:defRPr>
            </a:lvl1pPr>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CDCB20CB-66C9-4275-905A-5C6BBF318A32}" type="datetimeFigureOut">
              <a:rPr lang="en-US"/>
              <a:pPr>
                <a:defRPr/>
              </a:pPr>
              <a:t>5/1/2018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255390A-B6EB-48DE-BFD9-8DCE0705471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1"/>
          <p:cNvSpPr>
            <a:spLocks noGrp="1"/>
          </p:cNvSpPr>
          <p:nvPr>
            <p:ph type="title"/>
          </p:nvPr>
        </p:nvSpPr>
        <p:spPr>
          <a:xfrm>
            <a:off x="914400" y="152400"/>
            <a:ext cx="8229600" cy="884238"/>
          </a:xfrm>
        </p:spPr>
        <p:txBody>
          <a:bodyPr/>
          <a:lstStyle>
            <a:lvl1pPr>
              <a:defRPr b="1" cap="none" spc="0">
                <a:ln w="31550" cmpd="sng">
                  <a:gradFill>
                    <a:gsLst>
                      <a:gs pos="70000">
                        <a:srgbClr val="FCD530"/>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reflection blurRad="6350" stA="55000" endA="300" endPos="45500" dir="5400000" sy="-100000" algn="bl" rotWithShape="0"/>
                </a:effectLst>
              </a:defRPr>
            </a:lvl1pPr>
          </a:lstStyle>
          <a:p>
            <a:r>
              <a:rPr lang="en-US" dirty="0"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8D611AD6-991C-4143-AA11-6E7F847693C9}" type="datetimeFigureOut">
              <a:rPr lang="en-US"/>
              <a:pPr>
                <a:defRPr/>
              </a:pPr>
              <a:t>5/1/2018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C4040FA-E110-48D1-A152-4E46DBB9A4A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FE2B4E1-5F57-4E7E-A980-5F8CAAA59394}" type="datetimeFigureOut">
              <a:rPr lang="en-US"/>
              <a:pPr>
                <a:defRPr/>
              </a:pPr>
              <a:t>5/1/2018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337D5B9-C86B-47B1-B2C4-DC70609CCC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663E80B-9821-4BB4-A301-F3449B61685A}" type="datetimeFigureOut">
              <a:rPr lang="en-US"/>
              <a:pPr>
                <a:defRPr/>
              </a:pPr>
              <a:t>5/1/2018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3ECE64E-57A6-4C4F-A161-5A1B3123743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22CC5F1-30E3-4FB8-AFFC-8EFC5A3019EE}" type="datetimeFigureOut">
              <a:rPr lang="en-US"/>
              <a:pPr>
                <a:defRPr/>
              </a:pPr>
              <a:t>5/1/2018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6A049CB-0DB9-4396-83D0-F2FF0F7B6C0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8830BC-4123-40D8-A69C-EC7726DAFF60}" type="datetimeFigureOut">
              <a:rPr lang="en-US"/>
              <a:pPr>
                <a:defRPr/>
              </a:pPr>
              <a:t>5/1/2018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B84BC50-8887-4CA9-9DA2-CED6321F1B9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Arial" pitchFamily="34" charset="0"/>
                <a:cs typeface="+mn-cs"/>
              </a:defRPr>
            </a:lvl1pPr>
          </a:lstStyle>
          <a:p>
            <a:pPr>
              <a:defRPr/>
            </a:pPr>
            <a:fld id="{1F31B686-6F53-4B10-8396-A8B8964DD23B}" type="datetimeFigureOut">
              <a:rPr lang="en-US" smtClean="0"/>
              <a:pPr>
                <a:defRPr/>
              </a:pPr>
              <a:t>5/1/2018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Arial" pitchFamily="34" charset="0"/>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Arial" pitchFamily="34" charset="0"/>
                <a:cs typeface="+mn-cs"/>
              </a:defRPr>
            </a:lvl1pPr>
          </a:lstStyle>
          <a:p>
            <a:pPr>
              <a:defRPr/>
            </a:pPr>
            <a:fld id="{CB330210-5BC7-42AA-8ABF-AB848F594825}" type="slidenum">
              <a:rPr lang="en-US" smtClean="0"/>
              <a:pPr>
                <a:defRPr/>
              </a:pPr>
              <a:t>‹#›</a:t>
            </a:fld>
            <a:endParaRPr lang="en-US" dirty="0"/>
          </a:p>
        </p:txBody>
      </p:sp>
      <p:sp>
        <p:nvSpPr>
          <p:cNvPr id="103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fontAlgn="base">
        <a:spcBef>
          <a:spcPct val="0"/>
        </a:spcBef>
        <a:spcAft>
          <a:spcPct val="0"/>
        </a:spcAft>
        <a:defRPr sz="4400" b="1" kern="1200">
          <a:solidFill>
            <a:srgbClr val="3894E8"/>
          </a:solidFill>
          <a:latin typeface="Arial" pitchFamily="34" charset="0"/>
          <a:ea typeface="Verdana" pitchFamily="34" charset="0"/>
          <a:cs typeface="Verdana" pitchFamily="34" charset="0"/>
        </a:defRPr>
      </a:lvl1pPr>
      <a:lvl2pPr algn="ctr" rtl="0" fontAlgn="base">
        <a:spcBef>
          <a:spcPct val="0"/>
        </a:spcBef>
        <a:spcAft>
          <a:spcPct val="0"/>
        </a:spcAft>
        <a:defRPr sz="4400" b="1">
          <a:solidFill>
            <a:srgbClr val="3894E8"/>
          </a:solidFill>
          <a:latin typeface="Calibri" pitchFamily="34" charset="0"/>
          <a:ea typeface="Verdana" pitchFamily="34" charset="0"/>
          <a:cs typeface="Verdana" pitchFamily="34" charset="0"/>
        </a:defRPr>
      </a:lvl2pPr>
      <a:lvl3pPr algn="ctr" rtl="0" fontAlgn="base">
        <a:spcBef>
          <a:spcPct val="0"/>
        </a:spcBef>
        <a:spcAft>
          <a:spcPct val="0"/>
        </a:spcAft>
        <a:defRPr sz="4400" b="1">
          <a:solidFill>
            <a:srgbClr val="3894E8"/>
          </a:solidFill>
          <a:latin typeface="Calibri" pitchFamily="34" charset="0"/>
          <a:ea typeface="Verdana" pitchFamily="34" charset="0"/>
          <a:cs typeface="Verdana" pitchFamily="34" charset="0"/>
        </a:defRPr>
      </a:lvl3pPr>
      <a:lvl4pPr algn="ctr" rtl="0" fontAlgn="base">
        <a:spcBef>
          <a:spcPct val="0"/>
        </a:spcBef>
        <a:spcAft>
          <a:spcPct val="0"/>
        </a:spcAft>
        <a:defRPr sz="4400" b="1">
          <a:solidFill>
            <a:srgbClr val="3894E8"/>
          </a:solidFill>
          <a:latin typeface="Calibri" pitchFamily="34" charset="0"/>
          <a:ea typeface="Verdana" pitchFamily="34" charset="0"/>
          <a:cs typeface="Verdana" pitchFamily="34" charset="0"/>
        </a:defRPr>
      </a:lvl4pPr>
      <a:lvl5pPr algn="ctr" rtl="0" fontAlgn="base">
        <a:spcBef>
          <a:spcPct val="0"/>
        </a:spcBef>
        <a:spcAft>
          <a:spcPct val="0"/>
        </a:spcAft>
        <a:defRPr sz="4400" b="1">
          <a:solidFill>
            <a:srgbClr val="3894E8"/>
          </a:solidFill>
          <a:latin typeface="Calibri" pitchFamily="34" charset="0"/>
          <a:ea typeface="Verdana" pitchFamily="34" charset="0"/>
          <a:cs typeface="Verdana" pitchFamily="34" charset="0"/>
        </a:defRPr>
      </a:lvl5pPr>
      <a:lvl6pPr marL="457200" algn="ctr" rtl="0" fontAlgn="base">
        <a:spcBef>
          <a:spcPct val="0"/>
        </a:spcBef>
        <a:spcAft>
          <a:spcPct val="0"/>
        </a:spcAft>
        <a:defRPr sz="4400" b="1">
          <a:solidFill>
            <a:srgbClr val="3894E8"/>
          </a:solidFill>
          <a:latin typeface="Calibri" pitchFamily="34" charset="0"/>
          <a:ea typeface="Verdana" pitchFamily="34" charset="0"/>
          <a:cs typeface="Verdana" pitchFamily="34" charset="0"/>
        </a:defRPr>
      </a:lvl6pPr>
      <a:lvl7pPr marL="914400" algn="ctr" rtl="0" fontAlgn="base">
        <a:spcBef>
          <a:spcPct val="0"/>
        </a:spcBef>
        <a:spcAft>
          <a:spcPct val="0"/>
        </a:spcAft>
        <a:defRPr sz="4400" b="1">
          <a:solidFill>
            <a:srgbClr val="3894E8"/>
          </a:solidFill>
          <a:latin typeface="Calibri" pitchFamily="34" charset="0"/>
          <a:ea typeface="Verdana" pitchFamily="34" charset="0"/>
          <a:cs typeface="Verdana" pitchFamily="34" charset="0"/>
        </a:defRPr>
      </a:lvl7pPr>
      <a:lvl8pPr marL="1371600" algn="ctr" rtl="0" fontAlgn="base">
        <a:spcBef>
          <a:spcPct val="0"/>
        </a:spcBef>
        <a:spcAft>
          <a:spcPct val="0"/>
        </a:spcAft>
        <a:defRPr sz="4400" b="1">
          <a:solidFill>
            <a:srgbClr val="3894E8"/>
          </a:solidFill>
          <a:latin typeface="Calibri" pitchFamily="34" charset="0"/>
          <a:ea typeface="Verdana" pitchFamily="34" charset="0"/>
          <a:cs typeface="Verdana" pitchFamily="34" charset="0"/>
        </a:defRPr>
      </a:lvl8pPr>
      <a:lvl9pPr marL="1828800" algn="ctr" rtl="0" fontAlgn="base">
        <a:spcBef>
          <a:spcPct val="0"/>
        </a:spcBef>
        <a:spcAft>
          <a:spcPct val="0"/>
        </a:spcAft>
        <a:defRPr sz="4400" b="1">
          <a:solidFill>
            <a:srgbClr val="3894E8"/>
          </a:solidFill>
          <a:latin typeface="Calibri" pitchFamily="34" charset="0"/>
          <a:ea typeface="Verdana" pitchFamily="34" charset="0"/>
          <a:cs typeface="Verdana" pitchFamily="34" charset="0"/>
        </a:defRPr>
      </a:lvl9pPr>
    </p:titleStyle>
    <p:bodyStyle>
      <a:lvl1pPr marL="342900" indent="-342900" algn="l" rtl="0" fontAlgn="base">
        <a:spcBef>
          <a:spcPct val="20000"/>
        </a:spcBef>
        <a:spcAft>
          <a:spcPct val="0"/>
        </a:spcAft>
        <a:buBlip>
          <a:blip r:embed="rId14"/>
        </a:buBlip>
        <a:defRPr sz="3200" kern="1200">
          <a:solidFill>
            <a:schemeClr val="tx1"/>
          </a:solidFill>
          <a:latin typeface="Arial" pitchFamily="34" charset="0"/>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Arial" pitchFamily="34" charset="0"/>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Arial" pitchFamily="34" charset="0"/>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905000"/>
            <a:ext cx="7086600" cy="4572000"/>
          </a:xfrm>
        </p:spPr>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fontAlgn="auto">
              <a:spcAft>
                <a:spcPts val="0"/>
              </a:spcAft>
              <a:defRPr/>
            </a:pPr>
            <a:r>
              <a:rPr lang="en-US" sz="12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             </a:t>
            </a:r>
            <a:r>
              <a:rPr lang="en-US" sz="24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Mon" panose="020B0500000000000000" pitchFamily="34" charset="0"/>
                <a:cs typeface="Times New Roman" pitchFamily="18" charset="0"/>
              </a:rPr>
              <a:t>2017 </a:t>
            </a:r>
            <a:r>
              <a:rPr lang="en-US" sz="2400"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Mon" panose="020B0500000000000000" pitchFamily="34" charset="0"/>
                <a:cs typeface="Times New Roman" pitchFamily="18" charset="0"/>
              </a:rPr>
              <a:t>îíû</a:t>
            </a:r>
            <a:r>
              <a:rPr lang="en-US" sz="24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Mon" panose="020B0500000000000000" pitchFamily="34" charset="0"/>
                <a:cs typeface="Times New Roman" pitchFamily="18" charset="0"/>
              </a:rPr>
              <a:t> </a:t>
            </a:r>
            <a:r>
              <a:rPr lang="en-US" sz="2400"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Mon" panose="020B0500000000000000" pitchFamily="34" charset="0"/>
                <a:cs typeface="Times New Roman" pitchFamily="18" charset="0"/>
              </a:rPr>
              <a:t>á¯ðýí</a:t>
            </a:r>
            <a:r>
              <a:rPr lang="en-US" sz="24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Mon" panose="020B0500000000000000" pitchFamily="34" charset="0"/>
                <a:cs typeface="Times New Roman" pitchFamily="18" charset="0"/>
              </a:rPr>
              <a:t> </a:t>
            </a:r>
            <a:r>
              <a:rPr lang="en-US" sz="2400"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Mon" panose="020B0500000000000000" pitchFamily="34" charset="0"/>
                <a:cs typeface="Times New Roman" pitchFamily="18" charset="0"/>
              </a:rPr>
              <a:t>äóíä</a:t>
            </a:r>
            <a:r>
              <a:rPr lang="en-US" sz="24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Mon" panose="020B0500000000000000" pitchFamily="34" charset="0"/>
                <a:cs typeface="Times New Roman" pitchFamily="18" charset="0"/>
              </a:rPr>
              <a:t> </a:t>
            </a:r>
            <a:r>
              <a:rPr lang="en-US" sz="2400"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Mon" panose="020B0500000000000000" pitchFamily="34" charset="0"/>
                <a:cs typeface="Times New Roman" pitchFamily="18" charset="0"/>
              </a:rPr>
              <a:t>ñóðãóóëèéí</a:t>
            </a:r>
            <a:r>
              <a:rPr lang="en-US" sz="24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Mon" panose="020B0500000000000000" pitchFamily="34" charset="0"/>
                <a:cs typeface="Times New Roman" pitchFamily="18" charset="0"/>
              </a:rPr>
              <a:t>      </a:t>
            </a:r>
            <a:r>
              <a:rPr lang="mn-MN" sz="24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Mon" panose="020B0500000000000000" pitchFamily="34" charset="0"/>
                <a:cs typeface="Times New Roman" pitchFamily="18" charset="0"/>
              </a:rPr>
              <a:t>ЗАРДЛЫ</a:t>
            </a:r>
            <a:r>
              <a:rPr lang="en-US" sz="24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Mon" panose="020B0500000000000000" pitchFamily="34" charset="0"/>
                <a:cs typeface="Times New Roman" pitchFamily="18" charset="0"/>
              </a:rPr>
              <a:t>í </a:t>
            </a:r>
            <a:r>
              <a:rPr lang="en-US" sz="2400"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Mon" panose="020B0500000000000000" pitchFamily="34" charset="0"/>
                <a:cs typeface="Times New Roman" pitchFamily="18" charset="0"/>
              </a:rPr>
              <a:t>òàíèëöóóëãà</a:t>
            </a:r>
            <a:endParaRPr lang="en-US" sz="24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Mon" panose="020B0500000000000000" pitchFamily="34" charset="0"/>
              <a:cs typeface="Times New Roman" pitchFamily="18" charset="0"/>
            </a:endParaRPr>
          </a:p>
        </p:txBody>
      </p:sp>
    </p:spTree>
  </p:cSld>
  <p:clrMapOvr>
    <a:masterClrMapping/>
  </p:clrMapOvr>
  <p:transition advTm="5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latin typeface="Arial Mon" panose="020B0500000000000000" pitchFamily="34" charset="0"/>
              </a:rPr>
              <a:t>¯</a:t>
            </a:r>
            <a:r>
              <a:rPr lang="en-US" sz="1800" dirty="0" err="1" smtClean="0">
                <a:latin typeface="Arial Mon" panose="020B0500000000000000" pitchFamily="34" charset="0"/>
              </a:rPr>
              <a:t>éë</a:t>
            </a:r>
            <a:r>
              <a:rPr lang="en-US" sz="1800" dirty="0" smtClean="0">
                <a:latin typeface="Arial Mon" panose="020B0500000000000000" pitchFamily="34" charset="0"/>
              </a:rPr>
              <a:t> </a:t>
            </a:r>
            <a:r>
              <a:rPr lang="en-US" sz="1800" dirty="0" err="1" smtClean="0">
                <a:latin typeface="Arial Mon" panose="020B0500000000000000" pitchFamily="34" charset="0"/>
              </a:rPr>
              <a:t>àæèëëàãààíû</a:t>
            </a:r>
            <a:r>
              <a:rPr lang="en-US" sz="1800" dirty="0" smtClean="0">
                <a:latin typeface="Arial Mon" panose="020B0500000000000000" pitchFamily="34" charset="0"/>
              </a:rPr>
              <a:t> </a:t>
            </a:r>
            <a:r>
              <a:rPr lang="en-US" sz="1800" dirty="0" err="1" smtClean="0">
                <a:latin typeface="Arial Mon" panose="020B0500000000000000" pitchFamily="34" charset="0"/>
              </a:rPr>
              <a:t>óðñãàë</a:t>
            </a:r>
            <a:r>
              <a:rPr lang="en-US" sz="1800" dirty="0" smtClean="0">
                <a:latin typeface="Arial Mon" panose="020B0500000000000000" pitchFamily="34" charset="0"/>
              </a:rPr>
              <a:t> </a:t>
            </a:r>
            <a:r>
              <a:rPr lang="en-US" sz="1800" dirty="0" err="1" smtClean="0">
                <a:latin typeface="Arial Mon" panose="020B0500000000000000" pitchFamily="34" charset="0"/>
              </a:rPr>
              <a:t>çàðäàëä</a:t>
            </a:r>
            <a:endParaRPr lang="en-US" sz="1800" dirty="0">
              <a:latin typeface="Arial Mon" panose="020B0500000000000000" pitchFamily="34" charset="0"/>
            </a:endParaRPr>
          </a:p>
        </p:txBody>
      </p:sp>
      <p:sp>
        <p:nvSpPr>
          <p:cNvPr id="8" name="Text Box 11"/>
          <p:cNvSpPr txBox="1">
            <a:spLocks noChangeArrowheads="1"/>
          </p:cNvSpPr>
          <p:nvPr/>
        </p:nvSpPr>
        <p:spPr bwMode="auto">
          <a:xfrm>
            <a:off x="1295400" y="2362200"/>
            <a:ext cx="6400800" cy="2769989"/>
          </a:xfrm>
          <a:prstGeom prst="rect">
            <a:avLst/>
          </a:prstGeom>
          <a:ln>
            <a:headEnd/>
            <a:tailEnd/>
          </a:ln>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a:spAutoFit/>
          </a:bodyPr>
          <a:lstStyle/>
          <a:p>
            <a:pPr algn="just">
              <a:buFont typeface="Wingdings" pitchFamily="2" charset="2"/>
              <a:buChar char="q"/>
            </a:pPr>
            <a:r>
              <a:rPr lang="en-US" sz="1400" dirty="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Ãýðýýãýýð</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ã¿éöýòã</a:t>
            </a:r>
            <a:r>
              <a:rPr lang="en-US" sz="2000" dirty="0" smtClean="0">
                <a:latin typeface="Arial Mon" panose="020B0500000000000000" pitchFamily="34" charset="0"/>
                <a:cs typeface="Arial" pitchFamily="34" charset="0"/>
              </a:rPr>
              <a:t>¿¿</a:t>
            </a:r>
            <a:r>
              <a:rPr lang="en-US" sz="2000" dirty="0" err="1" smtClean="0">
                <a:latin typeface="Arial Mon" panose="020B0500000000000000" pitchFamily="34" charset="0"/>
                <a:cs typeface="Arial" pitchFamily="34" charset="0"/>
              </a:rPr>
              <a:t>ëýõ</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àæèë</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éë÷èëãýý</a:t>
            </a:r>
            <a:endParaRPr lang="en-US" sz="2000" dirty="0" smtClean="0">
              <a:latin typeface="Arial Mon" panose="020B0500000000000000" pitchFamily="34" charset="0"/>
              <a:cs typeface="Arial" pitchFamily="34" charset="0"/>
            </a:endParaRPr>
          </a:p>
          <a:p>
            <a:pPr algn="just">
              <a:buFont typeface="Wingdings" pitchFamily="2" charset="2"/>
              <a:buChar char="q"/>
            </a:pPr>
            <a:r>
              <a:rPr lang="en-US" sz="2000" dirty="0">
                <a:latin typeface="Arial Mon" panose="020B0500000000000000" pitchFamily="34" charset="0"/>
                <a:cs typeface="Arial" pitchFamily="34" charset="0"/>
              </a:rPr>
              <a:t> </a:t>
            </a:r>
            <a:r>
              <a:rPr lang="en-US" sz="2000" dirty="0" smtClean="0">
                <a:latin typeface="Arial Mon" panose="020B0500000000000000" pitchFamily="34" charset="0"/>
                <a:cs typeface="Arial" pitchFamily="34" charset="0"/>
              </a:rPr>
              <a:t>ÀÎ –</a:t>
            </a:r>
            <a:r>
              <a:rPr lang="en-US" sz="2000" dirty="0" err="1" smtClean="0">
                <a:latin typeface="Arial Mon" panose="020B0500000000000000" pitchFamily="34" charset="0"/>
                <a:cs typeface="Arial" pitchFamily="34" charset="0"/>
              </a:rPr>
              <a:t>îîñ</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îëãîõ</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òýòãýìæ</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óðàìøóóëàë</a:t>
            </a:r>
            <a:endParaRPr lang="en-US" sz="2000" dirty="0" smtClean="0">
              <a:latin typeface="Arial Mon" panose="020B0500000000000000" pitchFamily="34" charset="0"/>
              <a:cs typeface="Arial" pitchFamily="34" charset="0"/>
            </a:endParaRPr>
          </a:p>
          <a:p>
            <a:pPr algn="just">
              <a:buFont typeface="Wingdings" pitchFamily="2" charset="2"/>
              <a:buChar char="q"/>
            </a:pPr>
            <a:r>
              <a:rPr lang="en-US" sz="2000" dirty="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Öýöýðëýãèéí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õîîë</a:t>
            </a:r>
            <a:r>
              <a:rPr lang="en-US" sz="2000" dirty="0" smtClean="0">
                <a:latin typeface="Arial Mon" panose="020B0500000000000000" pitchFamily="34" charset="0"/>
                <a:cs typeface="Arial" pitchFamily="34" charset="0"/>
              </a:rPr>
              <a:t>, í¿¿</a:t>
            </a:r>
            <a:r>
              <a:rPr lang="en-US" sz="2000" dirty="0" err="1" smtClean="0">
                <a:latin typeface="Arial Mon" panose="020B0500000000000000" pitchFamily="34" charset="0"/>
                <a:cs typeface="Arial" pitchFamily="34" charset="0"/>
              </a:rPr>
              <a:t>äëèéí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á¿ëýã</a:t>
            </a:r>
            <a:endParaRPr lang="en-US" sz="2000" dirty="0" smtClean="0">
              <a:latin typeface="Arial Mon" panose="020B0500000000000000" pitchFamily="34" charset="0"/>
              <a:cs typeface="Arial" pitchFamily="34" charset="0"/>
            </a:endParaRPr>
          </a:p>
          <a:p>
            <a:pPr algn="just">
              <a:buFont typeface="Wingdings" pitchFamily="2" charset="2"/>
              <a:buChar char="q"/>
            </a:pPr>
            <a:r>
              <a:rPr lang="en-US" sz="2000" dirty="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ßâóóëûí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áàãøèéí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éë</a:t>
            </a:r>
            <a:r>
              <a:rPr lang="mn-MN" sz="2000" dirty="0" smtClean="0">
                <a:latin typeface="Arial Mon" panose="020B0500000000000000" pitchFamily="34" charset="0"/>
                <a:cs typeface="Arial" pitchFamily="34" charset="0"/>
              </a:rPr>
              <a:t>ч</a:t>
            </a:r>
            <a:r>
              <a:rPr lang="en-US" sz="2000" dirty="0" err="1" smtClean="0">
                <a:latin typeface="Arial Mon" panose="020B0500000000000000" pitchFamily="34" charset="0"/>
                <a:cs typeface="Arial" pitchFamily="34" charset="0"/>
              </a:rPr>
              <a:t>èëãýý</a:t>
            </a:r>
            <a:endParaRPr lang="en-US" sz="2000" dirty="0" smtClean="0">
              <a:latin typeface="Arial Mon" panose="020B0500000000000000" pitchFamily="34" charset="0"/>
              <a:cs typeface="Arial" pitchFamily="34" charset="0"/>
            </a:endParaRPr>
          </a:p>
          <a:p>
            <a:pPr algn="just">
              <a:buFont typeface="Wingdings" pitchFamily="2" charset="2"/>
              <a:buChar char="q"/>
            </a:pPr>
            <a:r>
              <a:rPr lang="en-US" sz="2000" dirty="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Áîëâñðîëûí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ñòàíäàðò</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ñóðãàëòûí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òºëºâëºã</a:t>
            </a:r>
            <a:r>
              <a:rPr lang="en-US" sz="2000" dirty="0" smtClean="0">
                <a:latin typeface="Arial Mon" panose="020B0500000000000000" pitchFamily="34" charset="0"/>
                <a:cs typeface="Arial" pitchFamily="34" charset="0"/>
              </a:rPr>
              <a:t>ºº, </a:t>
            </a:r>
            <a:r>
              <a:rPr lang="en-US" sz="2000" dirty="0" err="1" smtClean="0">
                <a:latin typeface="Arial Mon" panose="020B0500000000000000" pitchFamily="34" charset="0"/>
                <a:cs typeface="Arial" pitchFamily="34" charset="0"/>
              </a:rPr>
              <a:t>õºòºëáºðèéí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õýðýãæèëò</a:t>
            </a:r>
            <a:endParaRPr lang="en-US" sz="2000" dirty="0" smtClean="0">
              <a:latin typeface="Arial Mon" panose="020B0500000000000000" pitchFamily="34" charset="0"/>
              <a:cs typeface="Arial" pitchFamily="34" charset="0"/>
            </a:endParaRPr>
          </a:p>
          <a:p>
            <a:pPr algn="just">
              <a:buFont typeface="Wingdings" pitchFamily="2" charset="2"/>
              <a:buChar char="q"/>
            </a:pPr>
            <a:r>
              <a:rPr lang="en-US" sz="2000" dirty="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Ñóðãàëòûí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õýâèéí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éë</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àæèëëàãààã</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õàíãàõ</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éë</a:t>
            </a:r>
            <a:r>
              <a:rPr lang="mn-MN" sz="2000" dirty="0" smtClean="0">
                <a:latin typeface="Arial Mon" panose="020B0500000000000000" pitchFamily="34" charset="0"/>
                <a:cs typeface="Arial" pitchFamily="34" charset="0"/>
              </a:rPr>
              <a:t>ч</a:t>
            </a:r>
            <a:r>
              <a:rPr lang="en-US" sz="2000" dirty="0" err="1" smtClean="0">
                <a:latin typeface="Arial Mon" panose="020B0500000000000000" pitchFamily="34" charset="0"/>
                <a:cs typeface="Arial" pitchFamily="34" charset="0"/>
              </a:rPr>
              <a:t>èëãýý</a:t>
            </a:r>
            <a:endParaRPr lang="en-US" sz="2000" dirty="0">
              <a:latin typeface="Arial Mon" panose="020B0500000000000000" pitchFamily="34" charset="0"/>
              <a:cs typeface="Arial" pitchFamily="34" charset="0"/>
            </a:endParaRPr>
          </a:p>
          <a:p>
            <a:pPr algn="just">
              <a:buFont typeface="Wingdings" pitchFamily="2" charset="2"/>
              <a:buChar char="q"/>
            </a:pPr>
            <a:endParaRPr lang="mn-MN" sz="1400" dirty="0" smtClean="0">
              <a:latin typeface="Arial Mon" panose="020B0500000000000000" pitchFamily="34" charset="0"/>
              <a:cs typeface="Arial" pitchFamily="34" charset="0"/>
            </a:endParaRPr>
          </a:p>
        </p:txBody>
      </p:sp>
      <p:sp>
        <p:nvSpPr>
          <p:cNvPr id="3" name="TextBox 2"/>
          <p:cNvSpPr txBox="1"/>
          <p:nvPr/>
        </p:nvSpPr>
        <p:spPr>
          <a:xfrm>
            <a:off x="1524000" y="1600200"/>
            <a:ext cx="5943600" cy="369332"/>
          </a:xfrm>
          <a:prstGeom prst="rect">
            <a:avLst/>
          </a:prstGeom>
          <a:noFill/>
        </p:spPr>
        <p:txBody>
          <a:bodyPr wrap="square" rtlCol="0">
            <a:spAutoFit/>
          </a:bodyPr>
          <a:lstStyle/>
          <a:p>
            <a:r>
              <a:rPr lang="en-US" dirty="0" smtClean="0">
                <a:latin typeface="Arial Mon" panose="020B0500000000000000" pitchFamily="34" charset="0"/>
              </a:rPr>
              <a:t>¯</a:t>
            </a:r>
            <a:r>
              <a:rPr lang="en-US" dirty="0" err="1" smtClean="0">
                <a:latin typeface="Arial Mon" panose="020B0500000000000000" pitchFamily="34" charset="0"/>
              </a:rPr>
              <a:t>éë</a:t>
            </a:r>
            <a:r>
              <a:rPr lang="en-US" dirty="0" smtClean="0">
                <a:latin typeface="Arial Mon" panose="020B0500000000000000" pitchFamily="34" charset="0"/>
              </a:rPr>
              <a:t> </a:t>
            </a:r>
            <a:r>
              <a:rPr lang="en-US" dirty="0" err="1" smtClean="0">
                <a:latin typeface="Arial Mon" panose="020B0500000000000000" pitchFamily="34" charset="0"/>
              </a:rPr>
              <a:t>àæèëëàãààíû</a:t>
            </a:r>
            <a:r>
              <a:rPr lang="en-US" dirty="0" smtClean="0">
                <a:latin typeface="Arial Mon" panose="020B0500000000000000" pitchFamily="34" charset="0"/>
              </a:rPr>
              <a:t> </a:t>
            </a:r>
            <a:r>
              <a:rPr lang="en-US" dirty="0" err="1" smtClean="0">
                <a:latin typeface="Arial Mon" panose="020B0500000000000000" pitchFamily="34" charset="0"/>
              </a:rPr>
              <a:t>íèéò</a:t>
            </a:r>
            <a:r>
              <a:rPr lang="en-US" dirty="0" smtClean="0">
                <a:latin typeface="Arial Mon" panose="020B0500000000000000" pitchFamily="34" charset="0"/>
              </a:rPr>
              <a:t> òºñºâ-1</a:t>
            </a:r>
            <a:r>
              <a:rPr lang="mn-MN" dirty="0" smtClean="0">
                <a:latin typeface="Arial Mon" panose="020B0500000000000000" pitchFamily="34" charset="0"/>
              </a:rPr>
              <a:t>24648,6</a:t>
            </a:r>
            <a:r>
              <a:rPr lang="en-US" dirty="0" smtClean="0">
                <a:latin typeface="Arial Mon" panose="020B0500000000000000" pitchFamily="34" charset="0"/>
              </a:rPr>
              <a:t> </a:t>
            </a:r>
            <a:r>
              <a:rPr lang="en-US" dirty="0" err="1" smtClean="0">
                <a:latin typeface="Arial Mon" panose="020B0500000000000000" pitchFamily="34" charset="0"/>
              </a:rPr>
              <a:t>ìÿíãàí</a:t>
            </a:r>
            <a:r>
              <a:rPr lang="en-US" dirty="0" smtClean="0">
                <a:latin typeface="Arial Mon" panose="020B0500000000000000" pitchFamily="34" charset="0"/>
              </a:rPr>
              <a:t> </a:t>
            </a:r>
            <a:r>
              <a:rPr lang="en-US" dirty="0" err="1" smtClean="0">
                <a:latin typeface="Arial Mon" panose="020B0500000000000000" pitchFamily="34" charset="0"/>
              </a:rPr>
              <a:t>òºãðºã</a:t>
            </a:r>
            <a:endParaRPr lang="en-US" dirty="0">
              <a:latin typeface="Arial Mon" panose="020B0500000000000000" pitchFamily="34" charset="0"/>
            </a:endParaRP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err="1" smtClean="0">
                <a:latin typeface="Arial Mon" panose="020B0500000000000000" pitchFamily="34" charset="0"/>
                <a:cs typeface="Arial" pitchFamily="34" charset="0"/>
              </a:rPr>
              <a:t>Ãýðýýãýýð</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ã¿éöýòã</a:t>
            </a:r>
            <a:r>
              <a:rPr lang="en-US" sz="2000" dirty="0" smtClean="0">
                <a:latin typeface="Arial Mon" panose="020B0500000000000000" pitchFamily="34" charset="0"/>
                <a:cs typeface="Arial" pitchFamily="34" charset="0"/>
              </a:rPr>
              <a:t>¿¿</a:t>
            </a:r>
            <a:r>
              <a:rPr lang="en-US" sz="2000" dirty="0" err="1" smtClean="0">
                <a:latin typeface="Arial Mon" panose="020B0500000000000000" pitchFamily="34" charset="0"/>
                <a:cs typeface="Arial" pitchFamily="34" charset="0"/>
              </a:rPr>
              <a:t>ëýõ</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àæèë</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éë÷èëãýý</a:t>
            </a:r>
            <a:endParaRPr lang="en-US" sz="2000" dirty="0">
              <a:latin typeface="Arial Mon" panose="020B0500000000000000" pitchFamily="34" charset="0"/>
            </a:endParaRPr>
          </a:p>
        </p:txBody>
      </p:sp>
      <p:sp>
        <p:nvSpPr>
          <p:cNvPr id="15" name="Rectangle 3"/>
          <p:cNvSpPr txBox="1">
            <a:spLocks noChangeArrowheads="1"/>
          </p:cNvSpPr>
          <p:nvPr/>
        </p:nvSpPr>
        <p:spPr bwMode="auto">
          <a:xfrm>
            <a:off x="838200" y="1295400"/>
            <a:ext cx="8001000" cy="2438400"/>
          </a:xfrm>
          <a:prstGeom prst="rect">
            <a:avLst/>
          </a:prstGeom>
          <a:ln>
            <a:headEnd/>
            <a:tailEnd/>
          </a:ln>
          <a:effectLst>
            <a:glow rad="101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 typeface="Wingdings" pitchFamily="2" charset="2"/>
              <a:buNone/>
              <a:tabLst/>
              <a:defRPr/>
            </a:pPr>
            <a:r>
              <a:rPr lang="en-US" b="1" dirty="0" err="1" smtClean="0">
                <a:solidFill>
                  <a:schemeClr val="tx1"/>
                </a:solidFill>
                <a:latin typeface="Arial Mon" panose="020B0500000000000000" pitchFamily="34" charset="0"/>
              </a:rPr>
              <a:t>Áàòëàãäñàí</a:t>
            </a:r>
            <a:r>
              <a:rPr lang="en-US" b="1" dirty="0" smtClean="0">
                <a:solidFill>
                  <a:schemeClr val="tx1"/>
                </a:solidFill>
                <a:latin typeface="Arial Mon" panose="020B0500000000000000" pitchFamily="34" charset="0"/>
              </a:rPr>
              <a:t> </a:t>
            </a:r>
            <a:r>
              <a:rPr lang="en-US" b="1" dirty="0" err="1" smtClean="0">
                <a:solidFill>
                  <a:schemeClr val="tx1"/>
                </a:solidFill>
                <a:latin typeface="Arial Mon" panose="020B0500000000000000" pitchFamily="34" charset="0"/>
              </a:rPr>
              <a:t>îðîí</a:t>
            </a:r>
            <a:r>
              <a:rPr lang="en-US" b="1" dirty="0" smtClean="0">
                <a:solidFill>
                  <a:schemeClr val="tx1"/>
                </a:solidFill>
                <a:latin typeface="Arial Mon" panose="020B0500000000000000" pitchFamily="34" charset="0"/>
              </a:rPr>
              <a:t> </a:t>
            </a:r>
            <a:r>
              <a:rPr lang="en-US" b="1" dirty="0" err="1" smtClean="0">
                <a:solidFill>
                  <a:schemeClr val="tx1"/>
                </a:solidFill>
                <a:latin typeface="Arial Mon" panose="020B0500000000000000" pitchFamily="34" charset="0"/>
              </a:rPr>
              <a:t>òîî</a:t>
            </a:r>
            <a:r>
              <a:rPr lang="en-US" b="1" dirty="0" smtClean="0">
                <a:solidFill>
                  <a:schemeClr val="tx1"/>
                </a:solidFill>
                <a:latin typeface="Arial Mon" panose="020B0500000000000000" pitchFamily="34" charset="0"/>
              </a:rPr>
              <a:t> </a:t>
            </a:r>
            <a:r>
              <a:rPr lang="en-US" b="1" dirty="0" err="1" smtClean="0">
                <a:solidFill>
                  <a:schemeClr val="tx1"/>
                </a:solidFill>
                <a:latin typeface="Arial Mon" panose="020B0500000000000000" pitchFamily="34" charset="0"/>
              </a:rPr>
              <a:t>íü</a:t>
            </a:r>
            <a:r>
              <a:rPr lang="en-US" b="1" dirty="0" smtClean="0">
                <a:solidFill>
                  <a:schemeClr val="tx1"/>
                </a:solidFill>
                <a:latin typeface="Arial Mon" panose="020B0500000000000000" pitchFamily="34" charset="0"/>
              </a:rPr>
              <a:t> 3.</a:t>
            </a:r>
          </a:p>
          <a:p>
            <a:pPr marL="342900" marR="0" lvl="0" indent="-342900" algn="ctr" defTabSz="914400" rtl="0" eaLnBrk="1" fontAlgn="base" latinLnBrk="0" hangingPunct="1">
              <a:lnSpc>
                <a:spcPct val="100000"/>
              </a:lnSpc>
              <a:spcBef>
                <a:spcPct val="20000"/>
              </a:spcBef>
              <a:spcAft>
                <a:spcPct val="0"/>
              </a:spcAft>
              <a:buClrTx/>
              <a:buSzTx/>
              <a:buFont typeface="Wingdings" pitchFamily="2" charset="2"/>
              <a:buNone/>
              <a:tabLst/>
              <a:defRPr/>
            </a:pPr>
            <a:r>
              <a:rPr kumimoji="0" lang="en-US" b="1" i="0" u="none" strike="noStrike" kern="1200" cap="none" spc="0" normalizeH="0" baseline="0" noProof="0" dirty="0" err="1" smtClean="0">
                <a:ln>
                  <a:noFill/>
                </a:ln>
                <a:solidFill>
                  <a:schemeClr val="tx1"/>
                </a:solidFill>
                <a:effectLst/>
                <a:uLnTx/>
                <a:uFillTx/>
                <a:latin typeface="Arial Mon" panose="020B0500000000000000" pitchFamily="34" charset="0"/>
              </a:rPr>
              <a:t>Íèéò</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 </a:t>
            </a:r>
            <a:r>
              <a:rPr kumimoji="0" lang="mn-MN" b="1" i="0" u="none" strike="noStrike" kern="1200" cap="none" spc="0" normalizeH="0" noProof="0" dirty="0" smtClean="0">
                <a:ln>
                  <a:noFill/>
                </a:ln>
                <a:solidFill>
                  <a:schemeClr val="tx1"/>
                </a:solidFill>
                <a:effectLst/>
                <a:uLnTx/>
                <a:uFillTx/>
                <a:latin typeface="Arial Mon" panose="020B0500000000000000" pitchFamily="34" charset="0"/>
              </a:rPr>
              <a:t>зардал</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 </a:t>
            </a:r>
            <a:r>
              <a:rPr kumimoji="0" lang="en-US" b="1" i="0" u="none" strike="noStrike" kern="1200" cap="none" spc="0" normalizeH="0" noProof="0" dirty="0" err="1" smtClean="0">
                <a:ln>
                  <a:noFill/>
                </a:ln>
                <a:solidFill>
                  <a:schemeClr val="tx1"/>
                </a:solidFill>
                <a:effectLst/>
                <a:uLnTx/>
                <a:uFillTx/>
                <a:latin typeface="Arial Mon" panose="020B0500000000000000" pitchFamily="34" charset="0"/>
              </a:rPr>
              <a:t>íü</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 1</a:t>
            </a:r>
            <a:r>
              <a:rPr kumimoji="0" lang="mn-MN" b="1" i="0" u="none" strike="noStrike" kern="1200" cap="none" spc="0" normalizeH="0" noProof="0" dirty="0" smtClean="0">
                <a:ln>
                  <a:noFill/>
                </a:ln>
                <a:solidFill>
                  <a:schemeClr val="tx1"/>
                </a:solidFill>
                <a:effectLst/>
                <a:uLnTx/>
                <a:uFillTx/>
                <a:latin typeface="Arial Mon" panose="020B0500000000000000" pitchFamily="34" charset="0"/>
              </a:rPr>
              <a:t>1677,7</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 </a:t>
            </a:r>
            <a:r>
              <a:rPr kumimoji="0" lang="en-US" b="1" i="0" u="none" strike="noStrike" kern="1200" cap="none" spc="0" normalizeH="0" noProof="0" dirty="0" err="1" smtClean="0">
                <a:ln>
                  <a:noFill/>
                </a:ln>
                <a:solidFill>
                  <a:schemeClr val="tx1"/>
                </a:solidFill>
                <a:effectLst/>
                <a:uLnTx/>
                <a:uFillTx/>
                <a:latin typeface="Arial Mon" panose="020B0500000000000000" pitchFamily="34" charset="0"/>
              </a:rPr>
              <a:t>ìÿíãàí</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 </a:t>
            </a:r>
            <a:r>
              <a:rPr kumimoji="0" lang="en-US" b="1" i="0" u="none" strike="noStrike" kern="1200" cap="none" spc="0" normalizeH="0" noProof="0" dirty="0" err="1" smtClean="0">
                <a:ln>
                  <a:noFill/>
                </a:ln>
                <a:solidFill>
                  <a:schemeClr val="tx1"/>
                </a:solidFill>
                <a:effectLst/>
                <a:uLnTx/>
                <a:uFillTx/>
                <a:latin typeface="Arial Mon" panose="020B0500000000000000" pitchFamily="34" charset="0"/>
              </a:rPr>
              <a:t>òºãðºã</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 .  ¯¿</a:t>
            </a:r>
            <a:r>
              <a:rPr kumimoji="0" lang="en-US" b="1" i="0" u="none" strike="noStrike" kern="1200" cap="none" spc="0" normalizeH="0" noProof="0" dirty="0" err="1" smtClean="0">
                <a:ln>
                  <a:noFill/>
                </a:ln>
                <a:solidFill>
                  <a:schemeClr val="tx1"/>
                </a:solidFill>
                <a:effectLst/>
                <a:uLnTx/>
                <a:uFillTx/>
                <a:latin typeface="Arial Mon" panose="020B0500000000000000" pitchFamily="34" charset="0"/>
              </a:rPr>
              <a:t>íýýñ</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 :</a:t>
            </a:r>
          </a:p>
          <a:p>
            <a:pPr marL="342900" marR="0" lvl="0" indent="-342900" algn="ctr" defTabSz="914400" rtl="0" eaLnBrk="1" fontAlgn="base" latinLnBrk="0" hangingPunct="1">
              <a:lnSpc>
                <a:spcPct val="100000"/>
              </a:lnSpc>
              <a:spcBef>
                <a:spcPct val="20000"/>
              </a:spcBef>
              <a:spcAft>
                <a:spcPct val="0"/>
              </a:spcAft>
              <a:buClrTx/>
              <a:buSzTx/>
              <a:buFont typeface="Wingdings" pitchFamily="2" charset="2"/>
              <a:buNone/>
              <a:tabLst/>
              <a:defRPr/>
            </a:pPr>
            <a:r>
              <a:rPr lang="en-US" b="1" dirty="0" err="1" smtClean="0">
                <a:solidFill>
                  <a:schemeClr val="tx1"/>
                </a:solidFill>
                <a:latin typeface="Arial Mon" panose="020B0500000000000000" pitchFamily="34" charset="0"/>
              </a:rPr>
              <a:t>Öàëèíãèéí</a:t>
            </a:r>
            <a:r>
              <a:rPr lang="en-US" b="1" dirty="0" smtClean="0">
                <a:solidFill>
                  <a:schemeClr val="tx1"/>
                </a:solidFill>
                <a:latin typeface="Arial Mon" panose="020B0500000000000000" pitchFamily="34" charset="0"/>
              </a:rPr>
              <a:t> </a:t>
            </a:r>
            <a:r>
              <a:rPr lang="mn-MN" b="1" dirty="0" smtClean="0">
                <a:solidFill>
                  <a:schemeClr val="tx1"/>
                </a:solidFill>
                <a:latin typeface="Arial Mon" panose="020B0500000000000000" pitchFamily="34" charset="0"/>
              </a:rPr>
              <a:t>гүйцэтгэл 9910,0</a:t>
            </a:r>
            <a:r>
              <a:rPr lang="en-US" b="1" dirty="0" smtClean="0">
                <a:solidFill>
                  <a:schemeClr val="tx1"/>
                </a:solidFill>
                <a:latin typeface="Arial Mon" panose="020B0500000000000000" pitchFamily="34" charset="0"/>
              </a:rPr>
              <a:t> </a:t>
            </a:r>
            <a:r>
              <a:rPr lang="en-US" b="1" dirty="0" err="1" smtClean="0">
                <a:solidFill>
                  <a:schemeClr val="tx1"/>
                </a:solidFill>
                <a:latin typeface="Arial Mon" panose="020B0500000000000000" pitchFamily="34" charset="0"/>
              </a:rPr>
              <a:t>ìÿíãàí</a:t>
            </a:r>
            <a:r>
              <a:rPr lang="en-US" b="1" dirty="0" smtClean="0">
                <a:solidFill>
                  <a:schemeClr val="tx1"/>
                </a:solidFill>
                <a:latin typeface="Arial Mon" panose="020B0500000000000000" pitchFamily="34" charset="0"/>
              </a:rPr>
              <a:t> </a:t>
            </a:r>
            <a:r>
              <a:rPr lang="en-US" b="1" dirty="0" err="1" smtClean="0">
                <a:solidFill>
                  <a:schemeClr val="tx1"/>
                </a:solidFill>
                <a:latin typeface="Arial Mon" panose="020B0500000000000000" pitchFamily="34" charset="0"/>
              </a:rPr>
              <a:t>òºãðºã</a:t>
            </a:r>
            <a:r>
              <a:rPr lang="en-US" b="1" dirty="0" smtClean="0">
                <a:solidFill>
                  <a:schemeClr val="tx1"/>
                </a:solidFill>
                <a:latin typeface="Arial Mon" panose="020B0500000000000000" pitchFamily="34" charset="0"/>
              </a:rPr>
              <a:t>, ÍÄØ-1</a:t>
            </a:r>
            <a:r>
              <a:rPr lang="mn-MN" b="1" dirty="0" smtClean="0">
                <a:solidFill>
                  <a:schemeClr val="tx1"/>
                </a:solidFill>
                <a:latin typeface="Arial Mon" panose="020B0500000000000000" pitchFamily="34" charset="0"/>
              </a:rPr>
              <a:t>290,1</a:t>
            </a:r>
            <a:r>
              <a:rPr lang="en-US" b="1" dirty="0" smtClean="0">
                <a:solidFill>
                  <a:schemeClr val="tx1"/>
                </a:solidFill>
                <a:latin typeface="Arial Mon" panose="020B0500000000000000" pitchFamily="34" charset="0"/>
              </a:rPr>
              <a:t> </a:t>
            </a:r>
            <a:r>
              <a:rPr lang="en-US" b="1" dirty="0" err="1" smtClean="0">
                <a:solidFill>
                  <a:schemeClr val="tx1"/>
                </a:solidFill>
                <a:latin typeface="Arial Mon" panose="020B0500000000000000" pitchFamily="34" charset="0"/>
              </a:rPr>
              <a:t>ìÿíãàí</a:t>
            </a:r>
            <a:r>
              <a:rPr lang="en-US" b="1" dirty="0" smtClean="0">
                <a:solidFill>
                  <a:schemeClr val="tx1"/>
                </a:solidFill>
                <a:latin typeface="Arial Mon" panose="020B0500000000000000" pitchFamily="34" charset="0"/>
              </a:rPr>
              <a:t> </a:t>
            </a:r>
            <a:r>
              <a:rPr lang="en-US" b="1" dirty="0" err="1" smtClean="0">
                <a:solidFill>
                  <a:schemeClr val="tx1"/>
                </a:solidFill>
                <a:latin typeface="Arial Mon" panose="020B0500000000000000" pitchFamily="34" charset="0"/>
              </a:rPr>
              <a:t>òºãðºã</a:t>
            </a:r>
            <a:endParaRPr lang="en-US" b="1" dirty="0" smtClean="0">
              <a:solidFill>
                <a:schemeClr val="tx1"/>
              </a:solidFill>
              <a:latin typeface="Arial Mon" panose="020B0500000000000000" pitchFamily="34" charset="0"/>
            </a:endParaRPr>
          </a:p>
          <a:p>
            <a:pPr marL="342900" marR="0" lvl="0" indent="-342900" algn="ctr" defTabSz="914400" rtl="0" eaLnBrk="1" fontAlgn="base" latinLnBrk="0" hangingPunct="1">
              <a:lnSpc>
                <a:spcPct val="100000"/>
              </a:lnSpc>
              <a:spcBef>
                <a:spcPct val="20000"/>
              </a:spcBef>
              <a:spcAft>
                <a:spcPct val="0"/>
              </a:spcAft>
              <a:buClrTx/>
              <a:buSzTx/>
              <a:buFont typeface="Wingdings" pitchFamily="2" charset="2"/>
              <a:buNone/>
              <a:tabLst/>
              <a:defRPr/>
            </a:pPr>
            <a:r>
              <a:rPr kumimoji="0" lang="en-US" b="1" i="0" u="none" strike="noStrike" kern="1200" cap="none" spc="0" normalizeH="0" noProof="0" dirty="0" err="1" smtClean="0">
                <a:ln>
                  <a:noFill/>
                </a:ln>
                <a:solidFill>
                  <a:schemeClr val="tx1"/>
                </a:solidFill>
                <a:effectLst/>
                <a:uLnTx/>
                <a:uFillTx/>
                <a:latin typeface="Arial Mon" panose="020B0500000000000000" pitchFamily="34" charset="0"/>
              </a:rPr>
              <a:t>Õºäºëìºð</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 </a:t>
            </a:r>
            <a:r>
              <a:rPr kumimoji="0" lang="en-US" b="1" i="0" u="none" strike="noStrike" kern="1200" cap="none" spc="0" normalizeH="0" noProof="0" dirty="0" err="1" smtClean="0">
                <a:ln>
                  <a:noFill/>
                </a:ln>
                <a:solidFill>
                  <a:schemeClr val="tx1"/>
                </a:solidFill>
                <a:effectLst/>
                <a:uLnTx/>
                <a:uFillTx/>
                <a:latin typeface="Arial Mon" panose="020B0500000000000000" pitchFamily="34" charset="0"/>
              </a:rPr>
              <a:t>õàìãààëàë</a:t>
            </a:r>
            <a:r>
              <a:rPr lang="en-US" b="1" dirty="0">
                <a:solidFill>
                  <a:schemeClr val="tx1"/>
                </a:solidFill>
                <a:latin typeface="Arial Mon" panose="020B0500000000000000" pitchFamily="34" charset="0"/>
              </a:rPr>
              <a:t> </a:t>
            </a:r>
            <a:r>
              <a:rPr lang="en-US" b="1" dirty="0" smtClean="0">
                <a:solidFill>
                  <a:schemeClr val="tx1"/>
                </a:solidFill>
                <a:latin typeface="Arial Mon" panose="020B0500000000000000" pitchFamily="34" charset="0"/>
              </a:rPr>
              <a:t>,</a:t>
            </a:r>
            <a:r>
              <a:rPr lang="en-US" b="1" dirty="0" err="1" smtClean="0">
                <a:solidFill>
                  <a:schemeClr val="tx1"/>
                </a:solidFill>
                <a:latin typeface="Arial Mon" panose="020B0500000000000000" pitchFamily="34" charset="0"/>
              </a:rPr>
              <a:t>õýðýãñýëä</a:t>
            </a:r>
            <a:r>
              <a:rPr lang="en-US" b="1" dirty="0" smtClean="0">
                <a:solidFill>
                  <a:schemeClr val="tx1"/>
                </a:solidFill>
                <a:latin typeface="Arial Mon" panose="020B0500000000000000" pitchFamily="34" charset="0"/>
              </a:rPr>
              <a:t> 240.0 </a:t>
            </a:r>
            <a:r>
              <a:rPr lang="en-US" b="1" dirty="0" err="1" smtClean="0">
                <a:solidFill>
                  <a:schemeClr val="tx1"/>
                </a:solidFill>
                <a:latin typeface="Arial Mon" panose="020B0500000000000000" pitchFamily="34" charset="0"/>
              </a:rPr>
              <a:t>ìÿíãàí</a:t>
            </a:r>
            <a:r>
              <a:rPr lang="en-US" b="1" dirty="0" smtClean="0">
                <a:solidFill>
                  <a:schemeClr val="tx1"/>
                </a:solidFill>
                <a:latin typeface="Arial Mon" panose="020B0500000000000000" pitchFamily="34" charset="0"/>
              </a:rPr>
              <a:t> </a:t>
            </a:r>
            <a:r>
              <a:rPr lang="en-US" b="1" dirty="0" err="1" smtClean="0">
                <a:solidFill>
                  <a:schemeClr val="tx1"/>
                </a:solidFill>
                <a:latin typeface="Arial Mon" panose="020B0500000000000000" pitchFamily="34" charset="0"/>
              </a:rPr>
              <a:t>òºãðºã</a:t>
            </a:r>
            <a:endParaRPr lang="en-US" b="1" dirty="0" smtClean="0">
              <a:solidFill>
                <a:schemeClr val="tx1"/>
              </a:solidFill>
              <a:latin typeface="Arial Mon" panose="020B0500000000000000" pitchFamily="34" charset="0"/>
            </a:endParaRPr>
          </a:p>
          <a:p>
            <a:pPr marL="342900" marR="0" lvl="0" indent="-342900" algn="ctr" defTabSz="914400" rtl="0" eaLnBrk="1" fontAlgn="base" latinLnBrk="0" hangingPunct="1">
              <a:lnSpc>
                <a:spcPct val="100000"/>
              </a:lnSpc>
              <a:spcBef>
                <a:spcPct val="20000"/>
              </a:spcBef>
              <a:spcAft>
                <a:spcPct val="0"/>
              </a:spcAft>
              <a:buClrTx/>
              <a:buSzTx/>
              <a:buFont typeface="Wingdings" pitchFamily="2" charset="2"/>
              <a:buNone/>
              <a:tabLst/>
              <a:defRPr/>
            </a:pPr>
            <a:r>
              <a:rPr kumimoji="0" lang="en-US" b="1" i="0" u="none" strike="noStrike" kern="1200" cap="none" spc="0" normalizeH="0" noProof="0" dirty="0" err="1" smtClean="0">
                <a:ln>
                  <a:noFill/>
                </a:ln>
                <a:solidFill>
                  <a:schemeClr val="tx1"/>
                </a:solidFill>
                <a:effectLst/>
                <a:uLnTx/>
                <a:uFillTx/>
                <a:latin typeface="Arial Mon" panose="020B0500000000000000" pitchFamily="34" charset="0"/>
              </a:rPr>
              <a:t>Õîð</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 </a:t>
            </a:r>
            <a:r>
              <a:rPr kumimoji="0" lang="en-US" b="1" i="0" u="none" strike="noStrike" kern="1200" cap="none" spc="0" normalizeH="0" noProof="0" dirty="0" err="1" smtClean="0">
                <a:ln>
                  <a:noFill/>
                </a:ln>
                <a:solidFill>
                  <a:schemeClr val="tx1"/>
                </a:solidFill>
                <a:effectLst/>
                <a:uLnTx/>
                <a:uFillTx/>
                <a:latin typeface="Arial Mon" panose="020B0500000000000000" pitchFamily="34" charset="0"/>
              </a:rPr>
              <a:t>öàé</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 ñ¿¿</a:t>
            </a:r>
            <a:r>
              <a:rPr kumimoji="0" lang="en-US" b="1" i="0" u="none" strike="noStrike" kern="1200" cap="none" spc="0" normalizeH="0" noProof="0" dirty="0" err="1" smtClean="0">
                <a:ln>
                  <a:noFill/>
                </a:ln>
                <a:solidFill>
                  <a:schemeClr val="tx1"/>
                </a:solidFill>
                <a:effectLst/>
                <a:uLnTx/>
                <a:uFillTx/>
                <a:latin typeface="Arial Mon" panose="020B0500000000000000" pitchFamily="34" charset="0"/>
              </a:rPr>
              <a:t>íèé</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 </a:t>
            </a:r>
            <a:r>
              <a:rPr lang="mn-MN" b="1" dirty="0" smtClean="0">
                <a:solidFill>
                  <a:schemeClr val="tx1"/>
                </a:solidFill>
                <a:latin typeface="Arial Mon" panose="020B0500000000000000" pitchFamily="34" charset="0"/>
              </a:rPr>
              <a:t>237,6</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 </a:t>
            </a:r>
            <a:r>
              <a:rPr kumimoji="0" lang="en-US" b="1" i="0" u="none" strike="noStrike" kern="1200" cap="none" spc="0" normalizeH="0" noProof="0" dirty="0" err="1" smtClean="0">
                <a:ln>
                  <a:noFill/>
                </a:ln>
                <a:solidFill>
                  <a:schemeClr val="tx1"/>
                </a:solidFill>
                <a:effectLst/>
                <a:uLnTx/>
                <a:uFillTx/>
                <a:latin typeface="Arial Mon" panose="020B0500000000000000" pitchFamily="34" charset="0"/>
              </a:rPr>
              <a:t>ìÿíãàí</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 </a:t>
            </a:r>
            <a:r>
              <a:rPr kumimoji="0" lang="en-US" b="1" i="0" u="none" strike="noStrike" kern="1200" cap="none" spc="0" normalizeH="0" noProof="0" dirty="0" err="1" smtClean="0">
                <a:ln>
                  <a:noFill/>
                </a:ln>
                <a:solidFill>
                  <a:schemeClr val="tx1"/>
                </a:solidFill>
                <a:effectLst/>
                <a:uLnTx/>
                <a:uFillTx/>
                <a:latin typeface="Arial Mon" panose="020B0500000000000000" pitchFamily="34" charset="0"/>
              </a:rPr>
              <a:t>òºãðºã</a:t>
            </a:r>
            <a:r>
              <a:rPr kumimoji="0" lang="mn-MN" b="1" i="0" u="none" strike="noStrike" kern="1200" cap="none" spc="0" normalizeH="0" noProof="0" dirty="0" smtClean="0">
                <a:ln>
                  <a:noFill/>
                </a:ln>
                <a:solidFill>
                  <a:schemeClr val="tx1"/>
                </a:solidFill>
                <a:effectLst/>
                <a:uLnTx/>
                <a:uFillTx/>
                <a:latin typeface="Arial Mon" panose="020B0500000000000000" pitchFamily="34" charset="0"/>
              </a:rPr>
              <a:t> зарцуулсан</a:t>
            </a:r>
            <a:r>
              <a:rPr kumimoji="0" lang="en-US" b="1" i="0" u="none" strike="noStrike" kern="1200" cap="none" spc="0" normalizeH="0" noProof="0" dirty="0" smtClean="0">
                <a:ln>
                  <a:noFill/>
                </a:ln>
                <a:solidFill>
                  <a:schemeClr val="tx1"/>
                </a:solidFill>
                <a:effectLst/>
                <a:uLnTx/>
                <a:uFillTx/>
                <a:latin typeface="Arial Mon" panose="020B0500000000000000" pitchFamily="34" charset="0"/>
              </a:rPr>
              <a:t>.</a:t>
            </a:r>
          </a:p>
          <a:p>
            <a:pPr marL="342900" marR="0" lvl="0" indent="-342900" algn="ctr" defTabSz="914400" rtl="0" eaLnBrk="1" fontAlgn="base" latinLnBrk="0" hangingPunct="1">
              <a:lnSpc>
                <a:spcPct val="100000"/>
              </a:lnSpc>
              <a:spcBef>
                <a:spcPct val="20000"/>
              </a:spcBef>
              <a:spcAft>
                <a:spcPct val="0"/>
              </a:spcAft>
              <a:buClrTx/>
              <a:buSzTx/>
              <a:buFont typeface="Wingdings" pitchFamily="2" charset="2"/>
              <a:buNone/>
              <a:tabLst/>
              <a:defRPr/>
            </a:pPr>
            <a:endParaRPr kumimoji="0" lang="en-US" sz="1400" b="0" i="0" u="none" strike="noStrike" kern="1200" cap="none" spc="0" normalizeH="0" noProof="0" dirty="0" smtClean="0">
              <a:ln>
                <a:noFill/>
              </a:ln>
              <a:solidFill>
                <a:schemeClr val="tx1"/>
              </a:solidFill>
              <a:effectLst/>
              <a:uLnTx/>
              <a:uFillTx/>
              <a:latin typeface="Arial Mon" panose="020B0500000000000000" pitchFamily="34" charset="0"/>
            </a:endParaRPr>
          </a:p>
          <a:p>
            <a:pPr marL="342900" marR="0" lvl="0" indent="-342900" algn="ctr" defTabSz="914400" rtl="0" eaLnBrk="1" fontAlgn="base" latinLnBrk="0" hangingPunct="1">
              <a:lnSpc>
                <a:spcPct val="100000"/>
              </a:lnSpc>
              <a:spcBef>
                <a:spcPct val="20000"/>
              </a:spcBef>
              <a:spcAft>
                <a:spcPct val="0"/>
              </a:spcAft>
              <a:buClrTx/>
              <a:buSzTx/>
              <a:buFont typeface="Wingdings" pitchFamily="2" charset="2"/>
              <a:buNone/>
              <a:tabLst/>
              <a:defRPr/>
            </a:pPr>
            <a:endParaRPr kumimoji="0" lang="en-US" sz="1400" b="0" i="0" u="none" strike="noStrike" kern="1200" cap="none" spc="0" normalizeH="0" baseline="0" noProof="0" dirty="0">
              <a:ln>
                <a:noFill/>
              </a:ln>
              <a:solidFill>
                <a:schemeClr val="tx1"/>
              </a:solidFill>
              <a:effectLst/>
              <a:uLnTx/>
              <a:uFillTx/>
              <a:latin typeface="Arial Mon" panose="020B0500000000000000"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95460583"/>
              </p:ext>
            </p:extLst>
          </p:nvPr>
        </p:nvGraphicFramePr>
        <p:xfrm>
          <a:off x="838200" y="4038601"/>
          <a:ext cx="8001000" cy="2285999"/>
        </p:xfrm>
        <a:graphic>
          <a:graphicData uri="http://schemas.openxmlformats.org/drawingml/2006/table">
            <a:tbl>
              <a:tblPr/>
              <a:tblGrid>
                <a:gridCol w="2221408"/>
                <a:gridCol w="1533361"/>
                <a:gridCol w="1238485"/>
                <a:gridCol w="1415409"/>
                <a:gridCol w="1592337"/>
              </a:tblGrid>
              <a:tr h="788739">
                <a:tc>
                  <a:txBody>
                    <a:bodyPr/>
                    <a:lstStyle/>
                    <a:p>
                      <a:pPr algn="ctr" fontAlgn="ctr"/>
                      <a:r>
                        <a:rPr lang="en-US" sz="1200" b="0" i="0" u="none" strike="noStrike" dirty="0" err="1">
                          <a:solidFill>
                            <a:srgbClr val="000000"/>
                          </a:solidFill>
                          <a:effectLst/>
                          <a:latin typeface="Arial Mon" panose="020B0500000000000000" pitchFamily="34" charset="0"/>
                        </a:rPr>
                        <a:t>Ãýðýýò</a:t>
                      </a:r>
                      <a:r>
                        <a:rPr lang="en-US" sz="1200" b="0" i="0" u="none" strike="noStrike" dirty="0">
                          <a:solidFill>
                            <a:srgbClr val="000000"/>
                          </a:solidFill>
                          <a:effectLst/>
                          <a:latin typeface="Arial Mon" panose="020B0500000000000000"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Mon" panose="020B0500000000000000" pitchFamily="34" charset="0"/>
                        </a:rPr>
                        <a:t>¯</a:t>
                      </a:r>
                      <a:r>
                        <a:rPr lang="en-US" sz="1200" b="0" i="0" u="none" strike="noStrike" dirty="0" err="1">
                          <a:solidFill>
                            <a:srgbClr val="000000"/>
                          </a:solidFill>
                          <a:effectLst/>
                          <a:latin typeface="Arial Mon" panose="020B0500000000000000" pitchFamily="34" charset="0"/>
                        </a:rPr>
                        <a:t>íäñýí</a:t>
                      </a:r>
                      <a:r>
                        <a:rPr lang="en-US" sz="1200" b="0" i="0" u="none" strike="noStrike" dirty="0">
                          <a:solidFill>
                            <a:srgbClr val="000000"/>
                          </a:solidFill>
                          <a:effectLst/>
                          <a:latin typeface="Arial Mon" panose="020B0500000000000000" pitchFamily="34" charset="0"/>
                        </a:rPr>
                        <a:t> </a:t>
                      </a:r>
                      <a:r>
                        <a:rPr lang="en-US" sz="1200" b="0" i="0" u="none" strike="noStrike" dirty="0" err="1">
                          <a:solidFill>
                            <a:srgbClr val="000000"/>
                          </a:solidFill>
                          <a:effectLst/>
                          <a:latin typeface="Arial Mon" panose="020B0500000000000000" pitchFamily="34" charset="0"/>
                        </a:rPr>
                        <a:t>öàëèí</a:t>
                      </a:r>
                      <a:endParaRPr lang="en-US" sz="120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err="1">
                          <a:solidFill>
                            <a:srgbClr val="000000"/>
                          </a:solidFill>
                          <a:effectLst/>
                          <a:latin typeface="Arial Mon" panose="020B0500000000000000" pitchFamily="34" charset="0"/>
                        </a:rPr>
                        <a:t>Íýìýãäýë</a:t>
                      </a:r>
                      <a:endParaRPr lang="en-US" sz="120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panose="020B0500000000000000" pitchFamily="34" charset="0"/>
                        </a:rPr>
                        <a:t>Ñàðûí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err="1">
                          <a:solidFill>
                            <a:srgbClr val="000000"/>
                          </a:solidFill>
                          <a:effectLst/>
                          <a:latin typeface="Arial Mon" panose="020B0500000000000000" pitchFamily="34" charset="0"/>
                        </a:rPr>
                        <a:t>Æèëèéí</a:t>
                      </a:r>
                      <a:r>
                        <a:rPr lang="en-US" sz="1200" b="0" i="0" u="none" strike="noStrike" dirty="0">
                          <a:solidFill>
                            <a:srgbClr val="000000"/>
                          </a:solidFill>
                          <a:effectLst/>
                          <a:latin typeface="Arial Mon" panose="020B0500000000000000" pitchFamily="34" charset="0"/>
                        </a:rPr>
                        <a:t> </a:t>
                      </a:r>
                      <a:r>
                        <a:rPr lang="en-US" sz="1200" b="0" i="0" u="none" strike="noStrike" dirty="0" err="1">
                          <a:solidFill>
                            <a:srgbClr val="000000"/>
                          </a:solidFill>
                          <a:effectLst/>
                          <a:latin typeface="Arial Mon" panose="020B0500000000000000" pitchFamily="34" charset="0"/>
                        </a:rPr>
                        <a:t>öàëèí</a:t>
                      </a:r>
                      <a:endParaRPr lang="en-US" sz="120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4315">
                <a:tc>
                  <a:txBody>
                    <a:bodyPr/>
                    <a:lstStyle/>
                    <a:p>
                      <a:pPr algn="ctr" fontAlgn="ctr"/>
                      <a:r>
                        <a:rPr lang="mn-MN" sz="1200" b="0" i="0" u="none" strike="noStrike">
                          <a:solidFill>
                            <a:srgbClr val="000000"/>
                          </a:solidFill>
                          <a:effectLst/>
                          <a:latin typeface="Arial Mon" panose="020B0500000000000000" pitchFamily="34" charset="0"/>
                        </a:rPr>
                        <a:t>Д.Хатанбаатар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Mon" panose="020B0500000000000000" pitchFamily="34" charset="0"/>
                        </a:rPr>
                        <a:t>393300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panose="020B0500000000000000" pitchFamily="34" charset="0"/>
                        </a:rPr>
                        <a:t>393300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Mon" panose="020B0500000000000000" pitchFamily="34" charset="0"/>
                        </a:rPr>
                        <a:t>3348400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4315">
                <a:tc>
                  <a:txBody>
                    <a:bodyPr/>
                    <a:lstStyle/>
                    <a:p>
                      <a:pPr algn="ctr" fontAlgn="ctr"/>
                      <a:r>
                        <a:rPr lang="en-US" sz="1200" b="0" i="0" u="none" strike="noStrike">
                          <a:solidFill>
                            <a:srgbClr val="000000"/>
                          </a:solidFill>
                          <a:effectLst/>
                          <a:latin typeface="Arial Mon" panose="020B0500000000000000" pitchFamily="34" charset="0"/>
                        </a:rPr>
                        <a:t>Ã.Ãàíòóëãà</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Mon" panose="020B0500000000000000" pitchFamily="34" charset="0"/>
                        </a:rPr>
                        <a:t>420100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Mon" panose="020B0500000000000000" pitchFamily="34" charset="0"/>
                        </a:rPr>
                        <a:t>420100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Mon" panose="020B0500000000000000" pitchFamily="34" charset="0"/>
                        </a:rPr>
                        <a:t>3360800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4315">
                <a:tc>
                  <a:txBody>
                    <a:bodyPr/>
                    <a:lstStyle/>
                    <a:p>
                      <a:pPr algn="ctr" fontAlgn="ctr"/>
                      <a:r>
                        <a:rPr lang="mn-MN" sz="1200" b="0" i="0" u="none" strike="noStrike">
                          <a:solidFill>
                            <a:srgbClr val="000000"/>
                          </a:solidFill>
                          <a:effectLst/>
                          <a:latin typeface="Arial Mon" panose="020B0500000000000000" pitchFamily="34" charset="0"/>
                        </a:rPr>
                        <a:t>Б.Батбаатар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panose="020B0500000000000000" pitchFamily="34" charset="0"/>
                        </a:rPr>
                        <a:t>400100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Mon" panose="020B0500000000000000" pitchFamily="34" charset="0"/>
                        </a:rPr>
                        <a:t>400100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Mon" panose="020B0500000000000000" pitchFamily="34" charset="0"/>
                        </a:rPr>
                        <a:t>3200800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4315">
                <a:tc>
                  <a:txBody>
                    <a:bodyPr/>
                    <a:lstStyle/>
                    <a:p>
                      <a:pPr algn="ctr" fontAlgn="ctr"/>
                      <a:r>
                        <a:rPr lang="en-US" sz="1200" b="1" i="0" u="none" strike="noStrike">
                          <a:solidFill>
                            <a:srgbClr val="000000"/>
                          </a:solidFill>
                          <a:effectLst/>
                          <a:latin typeface="Arial Mon" panose="020B0500000000000000" pitchFamily="34" charset="0"/>
                        </a:rPr>
                        <a:t>Ãýðýýòèéí ä¿í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Arial Mon" panose="020B0500000000000000" pitchFamily="34" charset="0"/>
                        </a:rPr>
                        <a:t>1213500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Arial Mon" panose="020B0500000000000000"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Arial Mon" panose="020B0500000000000000" pitchFamily="34" charset="0"/>
                        </a:rPr>
                        <a:t>1213500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Arial Mon" panose="020B0500000000000000" pitchFamily="34" charset="0"/>
                        </a:rPr>
                        <a:t>9910000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latin typeface="Arial Mon" panose="020B0500000000000000" pitchFamily="34" charset="0"/>
                <a:cs typeface="Arial" pitchFamily="34" charset="0"/>
              </a:rPr>
              <a:t>ÀÎ-</a:t>
            </a:r>
            <a:r>
              <a:rPr lang="en-US" sz="1800" dirty="0" err="1" smtClean="0">
                <a:latin typeface="Arial Mon" panose="020B0500000000000000" pitchFamily="34" charset="0"/>
                <a:cs typeface="Arial" pitchFamily="34" charset="0"/>
              </a:rPr>
              <a:t>îîñ</a:t>
            </a:r>
            <a:r>
              <a:rPr lang="en-US" sz="1800" dirty="0" smtClean="0">
                <a:latin typeface="Arial Mon" panose="020B0500000000000000" pitchFamily="34" charset="0"/>
                <a:cs typeface="Arial" pitchFamily="34" charset="0"/>
              </a:rPr>
              <a:t> </a:t>
            </a:r>
            <a:r>
              <a:rPr lang="en-US" sz="1800" dirty="0" err="1" smtClean="0">
                <a:latin typeface="Arial Mon" panose="020B0500000000000000" pitchFamily="34" charset="0"/>
                <a:cs typeface="Arial" pitchFamily="34" charset="0"/>
              </a:rPr>
              <a:t>îëãîõ</a:t>
            </a:r>
            <a:r>
              <a:rPr lang="en-US" sz="1800" dirty="0" smtClean="0">
                <a:latin typeface="Arial Mon" panose="020B0500000000000000" pitchFamily="34" charset="0"/>
                <a:cs typeface="Arial" pitchFamily="34" charset="0"/>
              </a:rPr>
              <a:t> </a:t>
            </a:r>
            <a:r>
              <a:rPr lang="en-US" sz="1800" dirty="0" err="1" smtClean="0">
                <a:latin typeface="Arial Mon" panose="020B0500000000000000" pitchFamily="34" charset="0"/>
                <a:cs typeface="Arial" pitchFamily="34" charset="0"/>
              </a:rPr>
              <a:t>òýòãýìæ</a:t>
            </a:r>
            <a:r>
              <a:rPr lang="en-US" sz="1800" dirty="0" smtClean="0">
                <a:latin typeface="Arial Mon" panose="020B0500000000000000" pitchFamily="34" charset="0"/>
                <a:cs typeface="Arial" pitchFamily="34" charset="0"/>
              </a:rPr>
              <a:t>, </a:t>
            </a:r>
            <a:r>
              <a:rPr lang="en-US" sz="1800" dirty="0" err="1" smtClean="0">
                <a:latin typeface="Arial Mon" panose="020B0500000000000000" pitchFamily="34" charset="0"/>
                <a:cs typeface="Arial" pitchFamily="34" charset="0"/>
              </a:rPr>
              <a:t>óðàìøóóëàë</a:t>
            </a:r>
            <a:endParaRPr lang="en-US" sz="1800" dirty="0">
              <a:latin typeface="Arial Mon" panose="020B0500000000000000" pitchFamily="34" charset="0"/>
            </a:endParaRPr>
          </a:p>
        </p:txBody>
      </p:sp>
      <p:sp>
        <p:nvSpPr>
          <p:cNvPr id="4" name="Content Placeholder 2"/>
          <p:cNvSpPr>
            <a:spLocks noGrp="1"/>
          </p:cNvSpPr>
          <p:nvPr>
            <p:ph idx="1"/>
          </p:nvPr>
        </p:nvSpPr>
        <p:spPr>
          <a:xfrm>
            <a:off x="533400" y="1295400"/>
            <a:ext cx="8382000" cy="2514600"/>
          </a:xfrm>
          <a:effectLst>
            <a:glow rad="101600">
              <a:schemeClr val="accent2">
                <a:satMod val="175000"/>
                <a:alpha val="40000"/>
              </a:schemeClr>
            </a:glow>
          </a:effectLst>
        </p:spPr>
        <p:style>
          <a:lnRef idx="2">
            <a:schemeClr val="accent1"/>
          </a:lnRef>
          <a:fillRef idx="1">
            <a:schemeClr val="lt1"/>
          </a:fillRef>
          <a:effectRef idx="0">
            <a:schemeClr val="accent1"/>
          </a:effectRef>
          <a:fontRef idx="minor">
            <a:schemeClr val="dk1"/>
          </a:fontRef>
        </p:style>
        <p:txBody>
          <a:bodyPr/>
          <a:lstStyle/>
          <a:p>
            <a:pPr>
              <a:buNone/>
            </a:pPr>
            <a:r>
              <a:rPr lang="en-US" sz="2000" b="1" dirty="0" err="1" smtClean="0">
                <a:solidFill>
                  <a:schemeClr val="tx1"/>
                </a:solidFill>
                <a:latin typeface="Arial Mon" panose="020B0500000000000000" pitchFamily="34" charset="0"/>
                <a:cs typeface="Arial" pitchFamily="34" charset="0"/>
              </a:rPr>
              <a:t>Íèéò</a:t>
            </a:r>
            <a:r>
              <a:rPr lang="en-US" sz="2000" b="1" dirty="0" smtClean="0">
                <a:solidFill>
                  <a:schemeClr val="tx1"/>
                </a:solidFill>
                <a:latin typeface="Arial Mon" panose="020B0500000000000000" pitchFamily="34" charset="0"/>
                <a:cs typeface="Arial" pitchFamily="34" charset="0"/>
              </a:rPr>
              <a:t> </a:t>
            </a:r>
            <a:r>
              <a:rPr lang="mn-MN" sz="2000" b="1" dirty="0" smtClean="0">
                <a:solidFill>
                  <a:schemeClr val="tx1"/>
                </a:solidFill>
                <a:latin typeface="Arial Mon" panose="020B0500000000000000" pitchFamily="34" charset="0"/>
                <a:cs typeface="Arial" pitchFamily="34" charset="0"/>
              </a:rPr>
              <a:t>зардал</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íü</a:t>
            </a:r>
            <a:r>
              <a:rPr lang="en-US" sz="2000" b="1" dirty="0" smtClean="0">
                <a:solidFill>
                  <a:schemeClr val="tx1"/>
                </a:solidFill>
                <a:latin typeface="Arial Mon" panose="020B0500000000000000" pitchFamily="34" charset="0"/>
                <a:cs typeface="Arial" pitchFamily="34" charset="0"/>
              </a:rPr>
              <a:t> </a:t>
            </a:r>
            <a:r>
              <a:rPr lang="mn-MN" sz="2000" b="1" dirty="0" smtClean="0">
                <a:solidFill>
                  <a:schemeClr val="tx1"/>
                </a:solidFill>
                <a:latin typeface="Arial Mon" panose="020B0500000000000000" pitchFamily="34" charset="0"/>
                <a:cs typeface="Arial" pitchFamily="34" charset="0"/>
              </a:rPr>
              <a:t>6317,5 </a:t>
            </a:r>
            <a:r>
              <a:rPr lang="en-US" sz="2000" b="1" dirty="0" err="1" smtClean="0">
                <a:solidFill>
                  <a:schemeClr val="tx1"/>
                </a:solidFill>
                <a:latin typeface="Arial Mon" panose="020B0500000000000000" pitchFamily="34" charset="0"/>
                <a:cs typeface="Arial" pitchFamily="34" charset="0"/>
              </a:rPr>
              <a:t>ìÿíãàí</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òºãðºã</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íýýñ</a:t>
            </a:r>
            <a:r>
              <a:rPr lang="en-US" sz="2000" b="1" dirty="0" smtClean="0">
                <a:solidFill>
                  <a:schemeClr val="tx1"/>
                </a:solidFill>
                <a:latin typeface="Arial Mon" panose="020B0500000000000000" pitchFamily="34" charset="0"/>
                <a:cs typeface="Arial" pitchFamily="34" charset="0"/>
              </a:rPr>
              <a:t>:</a:t>
            </a:r>
          </a:p>
          <a:p>
            <a:pPr>
              <a:buFont typeface="Wingdings" panose="05000000000000000000" pitchFamily="2" charset="2"/>
              <a:buChar char="Ø"/>
            </a:pPr>
            <a:r>
              <a:rPr lang="en-US" sz="2000" b="1" dirty="0" err="1" smtClean="0">
                <a:solidFill>
                  <a:schemeClr val="tx1"/>
                </a:solidFill>
                <a:latin typeface="Arial Mon" panose="020B0500000000000000" pitchFamily="34" charset="0"/>
                <a:cs typeface="Arial" pitchFamily="34" charset="0"/>
              </a:rPr>
              <a:t>Íýã</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óäààãèéí</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áóöàëòã¿é</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òóñëàìæ</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øàãíàë</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óðàìøóóëàëä</a:t>
            </a:r>
            <a:r>
              <a:rPr lang="en-US" sz="2000" b="1" dirty="0" smtClean="0">
                <a:solidFill>
                  <a:schemeClr val="tx1"/>
                </a:solidFill>
                <a:latin typeface="Arial Mon" panose="020B0500000000000000" pitchFamily="34" charset="0"/>
                <a:cs typeface="Arial" pitchFamily="34" charset="0"/>
              </a:rPr>
              <a:t> </a:t>
            </a:r>
            <a:r>
              <a:rPr lang="mn-MN" sz="2000" b="1" dirty="0" smtClean="0">
                <a:solidFill>
                  <a:schemeClr val="tx1"/>
                </a:solidFill>
                <a:latin typeface="Arial Mon" panose="020B0500000000000000" pitchFamily="34" charset="0"/>
                <a:cs typeface="Arial" pitchFamily="34" charset="0"/>
              </a:rPr>
              <a:t>200,0</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ìÿíãàí</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òºãðºã</a:t>
            </a:r>
            <a:r>
              <a:rPr lang="en-US" sz="2000" b="1" dirty="0" smtClean="0">
                <a:solidFill>
                  <a:schemeClr val="tx1"/>
                </a:solidFill>
                <a:latin typeface="Arial Mon" panose="020B0500000000000000" pitchFamily="34" charset="0"/>
                <a:cs typeface="Arial" pitchFamily="34" charset="0"/>
              </a:rPr>
              <a:t>.</a:t>
            </a:r>
          </a:p>
          <a:p>
            <a:pPr>
              <a:buFont typeface="Wingdings" panose="05000000000000000000" pitchFamily="2" charset="2"/>
              <a:buChar char="Ø"/>
            </a:pPr>
            <a:r>
              <a:rPr lang="en-US" sz="2000" b="1" dirty="0" err="1" smtClean="0">
                <a:solidFill>
                  <a:schemeClr val="tx1"/>
                </a:solidFill>
                <a:latin typeface="Arial Mon" panose="020B0500000000000000" pitchFamily="34" charset="0"/>
                <a:cs typeface="Arial" pitchFamily="34" charset="0"/>
              </a:rPr>
              <a:t>Àæèë</a:t>
            </a:r>
            <a:r>
              <a:rPr lang="mn-MN" sz="2000" b="1" dirty="0" smtClean="0">
                <a:solidFill>
                  <a:schemeClr val="tx1"/>
                </a:solidFill>
                <a:latin typeface="Arial Mon" panose="020B0500000000000000" pitchFamily="34" charset="0"/>
                <a:cs typeface="Arial" pitchFamily="34" charset="0"/>
              </a:rPr>
              <a:t>ч</a:t>
            </a:r>
            <a:r>
              <a:rPr lang="en-US" sz="2000" b="1" dirty="0" err="1" smtClean="0">
                <a:solidFill>
                  <a:schemeClr val="tx1"/>
                </a:solidFill>
                <a:latin typeface="Arial Mon" panose="020B0500000000000000" pitchFamily="34" charset="0"/>
                <a:cs typeface="Arial" pitchFamily="34" charset="0"/>
              </a:rPr>
              <a:t>äûí</a:t>
            </a:r>
            <a:r>
              <a:rPr lang="en-US" sz="2000" b="1" dirty="0" smtClean="0">
                <a:solidFill>
                  <a:schemeClr val="tx1"/>
                </a:solidFill>
                <a:latin typeface="Arial Mon" panose="020B0500000000000000" pitchFamily="34" charset="0"/>
                <a:cs typeface="Arial" pitchFamily="34" charset="0"/>
              </a:rPr>
              <a:t>  </a:t>
            </a:r>
            <a:r>
              <a:rPr lang="en-US" sz="2000" b="1" dirty="0" smtClean="0">
                <a:solidFill>
                  <a:schemeClr val="tx1"/>
                </a:solidFill>
                <a:latin typeface="Arial Mon" panose="020B0500000000000000" pitchFamily="34" charset="0"/>
                <a:cs typeface="Arial" pitchFamily="34" charset="0"/>
              </a:rPr>
              <a:t>300.0 </a:t>
            </a:r>
            <a:r>
              <a:rPr lang="en-US" sz="2000" b="1" dirty="0" err="1" smtClean="0">
                <a:solidFill>
                  <a:schemeClr val="tx1"/>
                </a:solidFill>
                <a:latin typeface="Arial Mon" panose="020B0500000000000000" pitchFamily="34" charset="0"/>
                <a:cs typeface="Arial" pitchFamily="34" charset="0"/>
              </a:rPr>
              <a:t>ìÿíãàí</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òºãðºãèéí</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òýòãýìæ</a:t>
            </a:r>
            <a:r>
              <a:rPr lang="en-US" sz="2000" b="1" dirty="0" smtClean="0">
                <a:solidFill>
                  <a:schemeClr val="tx1"/>
                </a:solidFill>
                <a:latin typeface="Arial Mon" panose="020B0500000000000000" pitchFamily="34" charset="0"/>
                <a:cs typeface="Arial" pitchFamily="34" charset="0"/>
              </a:rPr>
              <a:t> 3600.0 </a:t>
            </a:r>
            <a:r>
              <a:rPr lang="en-US" sz="2000" b="1" dirty="0" err="1" smtClean="0">
                <a:solidFill>
                  <a:schemeClr val="tx1"/>
                </a:solidFill>
                <a:latin typeface="Arial Mon" panose="020B0500000000000000" pitchFamily="34" charset="0"/>
                <a:cs typeface="Arial" pitchFamily="34" charset="0"/>
              </a:rPr>
              <a:t>ìÿíãàí</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òºãðºã</a:t>
            </a:r>
            <a:r>
              <a:rPr lang="en-US" sz="2000" b="1" dirty="0" smtClean="0">
                <a:solidFill>
                  <a:schemeClr val="tx1"/>
                </a:solidFill>
                <a:latin typeface="Arial Mon" panose="020B0500000000000000" pitchFamily="34" charset="0"/>
                <a:cs typeface="Arial" pitchFamily="34" charset="0"/>
              </a:rPr>
              <a:t>.</a:t>
            </a:r>
          </a:p>
          <a:p>
            <a:pPr>
              <a:buFont typeface="Wingdings" panose="05000000000000000000" pitchFamily="2" charset="2"/>
              <a:buChar char="Ø"/>
            </a:pPr>
            <a:r>
              <a:rPr lang="en-US" sz="2000" b="1" dirty="0" err="1" smtClean="0">
                <a:solidFill>
                  <a:schemeClr val="tx1"/>
                </a:solidFill>
                <a:latin typeface="Arial Mon" panose="020B0500000000000000" pitchFamily="34" charset="0"/>
                <a:cs typeface="Arial" pitchFamily="34" charset="0"/>
              </a:rPr>
              <a:t>Õºä</a:t>
            </a:r>
            <a:r>
              <a:rPr lang="en-US" sz="2000" b="1" dirty="0" smtClean="0">
                <a:solidFill>
                  <a:schemeClr val="tx1"/>
                </a:solidFill>
                <a:latin typeface="Arial Mon" panose="020B0500000000000000" pitchFamily="34" charset="0"/>
                <a:cs typeface="Arial" pitchFamily="34" charset="0"/>
              </a:rPr>
              <a:t>ºº </a:t>
            </a:r>
            <a:r>
              <a:rPr lang="en-US" sz="2000" b="1" dirty="0" err="1" smtClean="0">
                <a:solidFill>
                  <a:schemeClr val="tx1"/>
                </a:solidFill>
                <a:latin typeface="Arial Mon" panose="020B0500000000000000" pitchFamily="34" charset="0"/>
                <a:cs typeface="Arial" pitchFamily="34" charset="0"/>
              </a:rPr>
              <a:t>îðîí</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íóòàãò</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òîãâîð</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ñóóðüøèëòàé</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àæèëëàñíû</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òýòãýìæ</a:t>
            </a:r>
            <a:r>
              <a:rPr lang="en-US" sz="2000" b="1" dirty="0" smtClean="0">
                <a:solidFill>
                  <a:schemeClr val="tx1"/>
                </a:solidFill>
                <a:latin typeface="Arial Mon" panose="020B0500000000000000" pitchFamily="34" charset="0"/>
                <a:cs typeface="Arial" pitchFamily="34" charset="0"/>
              </a:rPr>
              <a:t> </a:t>
            </a:r>
            <a:r>
              <a:rPr lang="mn-MN" sz="2000" b="1" dirty="0" smtClean="0">
                <a:solidFill>
                  <a:schemeClr val="tx1"/>
                </a:solidFill>
                <a:latin typeface="Arial Mon" panose="020B0500000000000000" pitchFamily="34" charset="0"/>
                <a:cs typeface="Arial" pitchFamily="34" charset="0"/>
              </a:rPr>
              <a:t>2517,5</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ìÿíãàí</a:t>
            </a:r>
            <a:r>
              <a:rPr lang="en-US" sz="2000" b="1" dirty="0" smtClean="0">
                <a:solidFill>
                  <a:schemeClr val="tx1"/>
                </a:solidFill>
                <a:latin typeface="Arial Mon" panose="020B0500000000000000" pitchFamily="34" charset="0"/>
                <a:cs typeface="Arial" pitchFamily="34" charset="0"/>
              </a:rPr>
              <a:t> </a:t>
            </a:r>
            <a:r>
              <a:rPr lang="en-US" sz="2000" b="1" dirty="0" err="1" smtClean="0">
                <a:solidFill>
                  <a:schemeClr val="tx1"/>
                </a:solidFill>
                <a:latin typeface="Arial Mon" panose="020B0500000000000000" pitchFamily="34" charset="0"/>
                <a:cs typeface="Arial" pitchFamily="34" charset="0"/>
              </a:rPr>
              <a:t>òºãðºã</a:t>
            </a:r>
            <a:r>
              <a:rPr lang="en-US" sz="2000" b="1" dirty="0" smtClean="0">
                <a:solidFill>
                  <a:schemeClr val="tx1"/>
                </a:solidFill>
                <a:latin typeface="Arial Mon" panose="020B0500000000000000" pitchFamily="34" charset="0"/>
                <a:cs typeface="Arial" pitchFamily="34" charset="0"/>
              </a:rPr>
              <a:t>.</a:t>
            </a:r>
            <a:endParaRPr lang="en-US" sz="2000" b="1" dirty="0">
              <a:solidFill>
                <a:schemeClr val="tx1"/>
              </a:solidFill>
              <a:latin typeface="Arial Mon" panose="020B0500000000000000"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86342709"/>
              </p:ext>
            </p:extLst>
          </p:nvPr>
        </p:nvGraphicFramePr>
        <p:xfrm>
          <a:off x="457200" y="4114801"/>
          <a:ext cx="8534399" cy="1734436"/>
        </p:xfrm>
        <a:graphic>
          <a:graphicData uri="http://schemas.openxmlformats.org/drawingml/2006/table">
            <a:tbl>
              <a:tblPr/>
              <a:tblGrid>
                <a:gridCol w="317332"/>
                <a:gridCol w="1293738"/>
                <a:gridCol w="707895"/>
                <a:gridCol w="683484"/>
                <a:gridCol w="890971"/>
                <a:gridCol w="768919"/>
                <a:gridCol w="475998"/>
                <a:gridCol w="671279"/>
                <a:gridCol w="512613"/>
                <a:gridCol w="646868"/>
                <a:gridCol w="585844"/>
                <a:gridCol w="475998"/>
                <a:gridCol w="503460"/>
              </a:tblGrid>
              <a:tr h="698730">
                <a:tc>
                  <a:txBody>
                    <a:bodyPr/>
                    <a:lstStyle/>
                    <a:p>
                      <a:pPr algn="ctr" fontAlgn="ctr"/>
                      <a:r>
                        <a:rPr lang="en-US" sz="900" b="1" i="0" u="none" strike="noStrike" dirty="0">
                          <a:solidFill>
                            <a:srgbClr val="000000"/>
                          </a:solidFill>
                          <a:effectLst/>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1" i="0" u="none" strike="noStrike" dirty="0">
                          <a:solidFill>
                            <a:srgbClr val="000000"/>
                          </a:solidFill>
                          <a:effectLst/>
                          <a:latin typeface="Arial Mon" panose="020B0500000000000000" pitchFamily="34" charset="0"/>
                        </a:rPr>
                        <a:t>Хууль эрх зүйн үндэслэл</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1" i="0" u="none" strike="noStrike" dirty="0">
                          <a:solidFill>
                            <a:srgbClr val="000000"/>
                          </a:solidFill>
                          <a:effectLst/>
                          <a:latin typeface="Arial Mon" panose="020B0500000000000000" pitchFamily="34" charset="0"/>
                        </a:rPr>
                        <a:t>Эцэг, эхийн нэр</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1" i="0" u="none" strike="noStrike" dirty="0">
                          <a:solidFill>
                            <a:srgbClr val="000000"/>
                          </a:solidFill>
                          <a:effectLst/>
                          <a:latin typeface="Arial Mon" panose="020B0500000000000000" pitchFamily="34" charset="0"/>
                        </a:rPr>
                        <a:t>Өөрийн нэр</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1" i="0" u="none" strike="noStrike">
                          <a:solidFill>
                            <a:srgbClr val="000000"/>
                          </a:solidFill>
                          <a:effectLst/>
                          <a:latin typeface="Arial Mon" panose="020B0500000000000000" pitchFamily="34" charset="0"/>
                        </a:rPr>
                        <a:t>Албан тушаал /мэргэжил/</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1" i="0" u="none" strike="noStrike">
                          <a:solidFill>
                            <a:srgbClr val="000000"/>
                          </a:solidFill>
                          <a:effectLst/>
                          <a:latin typeface="Arial Mon" panose="020B0500000000000000" pitchFamily="34" charset="0"/>
                        </a:rPr>
                        <a:t>Регистрийн дугаар</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1" i="0" u="none" strike="noStrike">
                          <a:solidFill>
                            <a:srgbClr val="000000"/>
                          </a:solidFill>
                          <a:effectLst/>
                          <a:latin typeface="Arial Mon" panose="020B0500000000000000" pitchFamily="34" charset="0"/>
                        </a:rPr>
                        <a:t>Улсад ажилласан жил</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ru-RU" sz="900" b="1" i="0" u="none" strike="noStrike">
                          <a:solidFill>
                            <a:srgbClr val="000000"/>
                          </a:solidFill>
                          <a:effectLst/>
                          <a:latin typeface="Arial Mon" panose="020B0500000000000000" pitchFamily="34" charset="0"/>
                        </a:rPr>
                        <a:t>Сум тосгон багт ажиллаж эхэлсэн огноо</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ru-RU" sz="900" b="1" i="0" u="none" strike="noStrike">
                          <a:solidFill>
                            <a:srgbClr val="000000"/>
                          </a:solidFill>
                          <a:effectLst/>
                          <a:latin typeface="Arial Mon" panose="020B0500000000000000" pitchFamily="34" charset="0"/>
                        </a:rPr>
                        <a:t>Сум, тосгон багт ажиллаж байгаа жил</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1" i="0" u="none" strike="noStrike">
                          <a:solidFill>
                            <a:srgbClr val="000000"/>
                          </a:solidFill>
                          <a:effectLst/>
                          <a:latin typeface="Arial Mon" panose="020B0500000000000000" pitchFamily="34" charset="0"/>
                        </a:rPr>
                        <a:t>Өмнө нь тус тэтгэмжид хамрагдсан бол түүний он</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1" i="0" u="none" strike="noStrike">
                          <a:solidFill>
                            <a:srgbClr val="000000"/>
                          </a:solidFill>
                          <a:effectLst/>
                          <a:latin typeface="Arial Mon" panose="020B0500000000000000" pitchFamily="34" charset="0"/>
                        </a:rPr>
                        <a:t>Тэтгэмж тооцох цалингийн хэмжээ</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1" i="0" u="none" strike="noStrike">
                          <a:solidFill>
                            <a:srgbClr val="000000"/>
                          </a:solidFill>
                          <a:effectLst/>
                          <a:latin typeface="Arial Mon" panose="020B0500000000000000" pitchFamily="34" charset="0"/>
                        </a:rPr>
                        <a:t>Тэтгэмж  тооцох сар</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1" i="0" u="none" strike="noStrike">
                          <a:solidFill>
                            <a:srgbClr val="000000"/>
                          </a:solidFill>
                          <a:effectLst/>
                          <a:latin typeface="Arial Mon" panose="020B0500000000000000" pitchFamily="34" charset="0"/>
                        </a:rPr>
                        <a:t>Олговол зохих</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578348">
                <a:tc>
                  <a:txBody>
                    <a:bodyPr/>
                    <a:lstStyle/>
                    <a:p>
                      <a:pPr algn="ctr" fontAlgn="b"/>
                      <a:r>
                        <a:rPr lang="en-US" sz="900" b="1" i="0" u="none" strike="noStrike">
                          <a:solidFill>
                            <a:srgbClr val="000000"/>
                          </a:solidFill>
                          <a:effectLst/>
                          <a:latin typeface="Arial"/>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mn-MN" sz="1000" b="0" i="0" u="none" strike="noStrike">
                          <a:solidFill>
                            <a:srgbClr val="000000"/>
                          </a:solidFill>
                          <a:effectLst/>
                          <a:latin typeface="Arial Mon" panose="020B0500000000000000" pitchFamily="34" charset="0"/>
                        </a:rPr>
                        <a:t>Боловсролын тухай хууль</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1000" b="0" i="0" u="none" strike="noStrike" dirty="0" smtClean="0">
                          <a:solidFill>
                            <a:srgbClr val="000000"/>
                          </a:solidFill>
                          <a:effectLst/>
                          <a:latin typeface="Arial Mon" panose="020B0500000000000000" pitchFamily="34" charset="0"/>
                        </a:rPr>
                        <a:t>Гооёохүү</a:t>
                      </a:r>
                      <a:endParaRPr lang="en-US" sz="10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1000" b="0" i="0" u="none" strike="noStrike" dirty="0" smtClean="0">
                          <a:solidFill>
                            <a:srgbClr val="000000"/>
                          </a:solidFill>
                          <a:effectLst/>
                          <a:latin typeface="Arial Mon" panose="020B0500000000000000" pitchFamily="34" charset="0"/>
                        </a:rPr>
                        <a:t>Алтанцэцэг</a:t>
                      </a:r>
                      <a:endParaRPr lang="en-US" sz="10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Arial Mon" panose="020B0500000000000000" pitchFamily="34" charset="0"/>
                        </a:rPr>
                        <a:t>Òóñëàõ</a:t>
                      </a:r>
                      <a:r>
                        <a:rPr lang="en-US" sz="1000" b="0" i="0" u="none" strike="noStrike" dirty="0">
                          <a:solidFill>
                            <a:srgbClr val="000000"/>
                          </a:solidFill>
                          <a:effectLst/>
                          <a:latin typeface="Arial Mon" panose="020B0500000000000000" pitchFamily="34" charset="0"/>
                        </a:rPr>
                        <a:t> </a:t>
                      </a:r>
                      <a:r>
                        <a:rPr lang="en-US" sz="1000" b="0" i="0" u="none" strike="noStrike" dirty="0" err="1">
                          <a:solidFill>
                            <a:srgbClr val="000000"/>
                          </a:solidFill>
                          <a:effectLst/>
                          <a:latin typeface="Arial Mon" panose="020B0500000000000000" pitchFamily="34" charset="0"/>
                        </a:rPr>
                        <a:t>áàãø</a:t>
                      </a:r>
                      <a:endParaRPr lang="en-US" sz="10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1000" b="0" i="0" u="none" strike="noStrike" dirty="0" smtClean="0">
                          <a:solidFill>
                            <a:srgbClr val="000000"/>
                          </a:solidFill>
                          <a:effectLst/>
                          <a:latin typeface="Arial Mon" panose="020B0500000000000000" pitchFamily="34" charset="0"/>
                        </a:rPr>
                        <a:t>ÄÏ</a:t>
                      </a:r>
                      <a:r>
                        <a:rPr lang="mn-MN" sz="1000" b="0" i="0" u="none" strike="noStrike" dirty="0" smtClean="0">
                          <a:solidFill>
                            <a:srgbClr val="000000"/>
                          </a:solidFill>
                          <a:effectLst/>
                          <a:latin typeface="Arial Mon" panose="020B0500000000000000" pitchFamily="34" charset="0"/>
                        </a:rPr>
                        <a:t>68112102</a:t>
                      </a:r>
                      <a:endParaRPr lang="en-US" sz="10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1000" b="0" i="0" u="none" strike="noStrike" dirty="0" smtClean="0">
                          <a:solidFill>
                            <a:srgbClr val="000000"/>
                          </a:solidFill>
                          <a:effectLst/>
                          <a:latin typeface="Arial Mon" panose="020B0500000000000000" pitchFamily="34" charset="0"/>
                        </a:rPr>
                        <a:t>16</a:t>
                      </a:r>
                      <a:endParaRPr lang="en-US" sz="10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1000" b="0" i="0" u="none" strike="noStrike" dirty="0" smtClean="0">
                          <a:solidFill>
                            <a:srgbClr val="000000"/>
                          </a:solidFill>
                          <a:effectLst/>
                          <a:latin typeface="Arial Mon" panose="020B0500000000000000" pitchFamily="34" charset="0"/>
                        </a:rPr>
                        <a:t>200</a:t>
                      </a:r>
                      <a:r>
                        <a:rPr lang="mn-MN" sz="1000" b="0" i="0" u="none" strike="noStrike" dirty="0" smtClean="0">
                          <a:solidFill>
                            <a:srgbClr val="000000"/>
                          </a:solidFill>
                          <a:effectLst/>
                          <a:latin typeface="Arial Mon" panose="020B0500000000000000" pitchFamily="34" charset="0"/>
                        </a:rPr>
                        <a:t>1</a:t>
                      </a:r>
                      <a:endParaRPr lang="en-US" sz="10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1000" b="0" i="0" u="none" strike="noStrike" dirty="0" smtClean="0">
                          <a:solidFill>
                            <a:srgbClr val="000000"/>
                          </a:solidFill>
                          <a:effectLst/>
                          <a:latin typeface="Arial Mon" panose="020B0500000000000000" pitchFamily="34" charset="0"/>
                        </a:rPr>
                        <a:t>16</a:t>
                      </a:r>
                      <a:endParaRPr lang="en-US" sz="10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1000" b="0" i="0" u="none" strike="noStrike" dirty="0" smtClean="0">
                          <a:solidFill>
                            <a:srgbClr val="000000"/>
                          </a:solidFill>
                          <a:effectLst/>
                          <a:latin typeface="Arial Mon" panose="020B0500000000000000" pitchFamily="34" charset="0"/>
                        </a:rPr>
                        <a:t>2012</a:t>
                      </a:r>
                      <a:endParaRPr lang="en-US" sz="10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Arial Mon" panose="020B0500000000000000" pitchFamily="34" charset="0"/>
                        </a:rPr>
                        <a:t>419.6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Arial Mon" panose="020B0500000000000000" pitchFamily="34" charset="0"/>
                        </a:rPr>
                        <a:t>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0" i="0" u="none" strike="noStrike" dirty="0">
                          <a:solidFill>
                            <a:srgbClr val="000000"/>
                          </a:solidFill>
                          <a:effectLst/>
                          <a:latin typeface="Arial Mon" panose="020B0500000000000000" pitchFamily="34" charset="0"/>
                        </a:rPr>
                        <a:t>2517.5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33128">
                <a:tc>
                  <a:txBody>
                    <a:bodyPr/>
                    <a:lstStyle/>
                    <a:p>
                      <a:pPr algn="l" fontAlgn="b"/>
                      <a:r>
                        <a:rPr lang="en-US" sz="700" b="1" i="0" u="none" strike="noStrike" dirty="0">
                          <a:solidFill>
                            <a:srgbClr val="000000"/>
                          </a:solidFill>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endParaRPr lang="mn-MN" sz="800" b="1" i="0" u="none" strike="noStrike" dirty="0">
                        <a:solidFill>
                          <a:srgbClr val="000000"/>
                        </a:solidFill>
                        <a:effectLst/>
                        <a:latin typeface="Arial"/>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800" b="1" i="0" u="none" strike="noStrike" dirty="0">
                        <a:solidFill>
                          <a:srgbClr val="000000"/>
                        </a:solidFill>
                        <a:effectLst/>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800" b="1" i="0" u="none" strike="noStrike" dirty="0">
                        <a:solidFill>
                          <a:srgbClr val="000000"/>
                        </a:solidFill>
                        <a:effectLst/>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800" b="1" i="0" u="none" strike="noStrike" dirty="0">
                        <a:solidFill>
                          <a:srgbClr val="000000"/>
                        </a:solidFill>
                        <a:effectLst/>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800" b="1" i="0" u="none" strike="noStrike" dirty="0">
                        <a:solidFill>
                          <a:srgbClr val="000000"/>
                        </a:solidFill>
                        <a:effectLst/>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800" b="1" i="0" u="none" strike="noStrike" dirty="0">
                        <a:solidFill>
                          <a:srgbClr val="000000"/>
                        </a:solidFill>
                        <a:effectLst/>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800" b="1" i="0" u="none" strike="noStrike" dirty="0">
                        <a:solidFill>
                          <a:srgbClr val="000000"/>
                        </a:solidFill>
                        <a:effectLst/>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800" b="1" i="0" u="none" strike="noStrike" dirty="0">
                        <a:solidFill>
                          <a:srgbClr val="000000"/>
                        </a:solidFill>
                        <a:effectLst/>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800" b="1" i="0" u="none" strike="noStrike" dirty="0">
                        <a:solidFill>
                          <a:srgbClr val="000000"/>
                        </a:solidFill>
                        <a:effectLst/>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800" b="1" i="0" u="none" strike="noStrike" dirty="0">
                        <a:solidFill>
                          <a:srgbClr val="000000"/>
                        </a:solidFill>
                        <a:effectLst/>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800" b="1" i="0" u="none" strike="noStrike" dirty="0">
                        <a:solidFill>
                          <a:srgbClr val="000000"/>
                        </a:solidFill>
                        <a:effectLst/>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endParaRPr lang="en-US" sz="800" b="1" i="0" u="none" strike="noStrike" dirty="0">
                        <a:solidFill>
                          <a:srgbClr val="000000"/>
                        </a:solidFill>
                        <a:effectLst/>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err="1" smtClean="0">
                <a:latin typeface="Arial Mon" panose="020B0500000000000000" pitchFamily="34" charset="0"/>
              </a:rPr>
              <a:t>Öýöýðëýãèéí</a:t>
            </a:r>
            <a:r>
              <a:rPr lang="en-US" sz="1800" dirty="0" smtClean="0">
                <a:latin typeface="Arial Mon" panose="020B0500000000000000" pitchFamily="34" charset="0"/>
              </a:rPr>
              <a:t> </a:t>
            </a:r>
            <a:r>
              <a:rPr lang="en-US" sz="1800" dirty="0" err="1" smtClean="0">
                <a:latin typeface="Arial Mon" panose="020B0500000000000000" pitchFamily="34" charset="0"/>
              </a:rPr>
              <a:t>õîîë</a:t>
            </a:r>
            <a:r>
              <a:rPr lang="en-US" sz="1800" dirty="0" smtClean="0">
                <a:latin typeface="Arial Mon" panose="020B0500000000000000" pitchFamily="34" charset="0"/>
              </a:rPr>
              <a:t>, í¿¿</a:t>
            </a:r>
            <a:r>
              <a:rPr lang="en-US" sz="1800" dirty="0" err="1" smtClean="0">
                <a:latin typeface="Arial Mon" panose="020B0500000000000000" pitchFamily="34" charset="0"/>
              </a:rPr>
              <a:t>äëèéí</a:t>
            </a:r>
            <a:r>
              <a:rPr lang="en-US" sz="1800" dirty="0" smtClean="0">
                <a:latin typeface="Arial Mon" panose="020B0500000000000000" pitchFamily="34" charset="0"/>
              </a:rPr>
              <a:t> </a:t>
            </a:r>
            <a:r>
              <a:rPr lang="en-US" sz="1800" dirty="0" err="1" smtClean="0">
                <a:latin typeface="Arial Mon" panose="020B0500000000000000" pitchFamily="34" charset="0"/>
              </a:rPr>
              <a:t>á¿ëýãò</a:t>
            </a:r>
            <a:r>
              <a:rPr lang="en-US" sz="1800" dirty="0" smtClean="0">
                <a:latin typeface="Arial Mon" panose="020B0500000000000000" pitchFamily="34" charset="0"/>
              </a:rPr>
              <a:t> </a:t>
            </a:r>
            <a:r>
              <a:rPr lang="en-US" sz="1800" dirty="0" err="1" smtClean="0">
                <a:latin typeface="Arial Mon" panose="020B0500000000000000" pitchFamily="34" charset="0"/>
              </a:rPr>
              <a:t>õàìðàõ</a:t>
            </a:r>
            <a:endParaRPr lang="en-US" sz="1800" dirty="0">
              <a:latin typeface="Arial Mon" panose="020B0500000000000000" pitchFamily="34" charset="0"/>
            </a:endParaRPr>
          </a:p>
        </p:txBody>
      </p:sp>
      <p:sp>
        <p:nvSpPr>
          <p:cNvPr id="6" name="Text Box 11"/>
          <p:cNvSpPr txBox="1">
            <a:spLocks noChangeArrowheads="1"/>
          </p:cNvSpPr>
          <p:nvPr/>
        </p:nvSpPr>
        <p:spPr bwMode="auto">
          <a:xfrm>
            <a:off x="533400" y="1981200"/>
            <a:ext cx="8229600" cy="3388620"/>
          </a:xfrm>
          <a:prstGeom prst="rect">
            <a:avLst/>
          </a:prstGeom>
          <a:ln>
            <a:headEnd/>
            <a:tailEnd/>
          </a:ln>
          <a:effectLst>
            <a:glow rad="139700">
              <a:schemeClr val="accent2">
                <a:satMod val="175000"/>
                <a:alpha val="40000"/>
              </a:schemeClr>
            </a:glow>
          </a:effectLst>
        </p:spPr>
        <p:style>
          <a:lnRef idx="2">
            <a:schemeClr val="accent1"/>
          </a:lnRef>
          <a:fillRef idx="1">
            <a:schemeClr val="lt1"/>
          </a:fillRef>
          <a:effectRef idx="0">
            <a:schemeClr val="accent1"/>
          </a:effectRef>
          <a:fontRef idx="minor">
            <a:schemeClr val="dk1"/>
          </a:fontRef>
        </p:style>
        <p:txBody>
          <a:bodyPr wrap="square">
            <a:spAutoFit/>
          </a:bodyPr>
          <a:lstStyle/>
          <a:p>
            <a:pPr eaLnBrk="1" hangingPunct="1">
              <a:lnSpc>
                <a:spcPct val="90000"/>
              </a:lnSpc>
            </a:pPr>
            <a:r>
              <a:rPr lang="en-US" sz="2000" dirty="0" smtClean="0">
                <a:solidFill>
                  <a:schemeClr val="tx1"/>
                </a:solidFill>
                <a:latin typeface="Arial Mon" panose="020B0500000000000000" pitchFamily="34" charset="0"/>
                <a:cs typeface="Arial" pitchFamily="34" charset="0"/>
              </a:rPr>
              <a:t>    </a:t>
            </a:r>
            <a:r>
              <a:rPr lang="en-US" sz="2800" dirty="0" smtClean="0">
                <a:solidFill>
                  <a:srgbClr val="00B0F0"/>
                </a:solidFill>
                <a:latin typeface="Arial Mon" panose="020B0500000000000000" pitchFamily="34" charset="0"/>
                <a:cs typeface="Arial" pitchFamily="34" charset="0"/>
              </a:rPr>
              <a:t>Õ¿¿</a:t>
            </a:r>
            <a:r>
              <a:rPr lang="en-US" sz="2800" dirty="0" err="1" smtClean="0">
                <a:solidFill>
                  <a:srgbClr val="00B0F0"/>
                </a:solidFill>
                <a:latin typeface="Arial Mon" panose="020B0500000000000000" pitchFamily="34" charset="0"/>
                <a:cs typeface="Arial" pitchFamily="34" charset="0"/>
              </a:rPr>
              <a:t>õäèéí</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õîîëíû</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íèéò</a:t>
            </a:r>
            <a:r>
              <a:rPr lang="en-US" sz="2800" dirty="0" smtClean="0">
                <a:solidFill>
                  <a:srgbClr val="00B0F0"/>
                </a:solidFill>
                <a:latin typeface="Arial Mon" panose="020B0500000000000000" pitchFamily="34" charset="0"/>
                <a:cs typeface="Arial" pitchFamily="34" charset="0"/>
              </a:rPr>
              <a:t> </a:t>
            </a:r>
            <a:r>
              <a:rPr lang="mn-MN" sz="2800" dirty="0" smtClean="0">
                <a:solidFill>
                  <a:srgbClr val="00B0F0"/>
                </a:solidFill>
                <a:latin typeface="Arial Mon" panose="020B0500000000000000" pitchFamily="34" charset="0"/>
                <a:cs typeface="Arial" pitchFamily="34" charset="0"/>
              </a:rPr>
              <a:t>зардал</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íü</a:t>
            </a:r>
            <a:r>
              <a:rPr lang="en-US" sz="2800" dirty="0" smtClean="0">
                <a:solidFill>
                  <a:srgbClr val="00B0F0"/>
                </a:solidFill>
                <a:latin typeface="Arial Mon" panose="020B0500000000000000" pitchFamily="34" charset="0"/>
                <a:cs typeface="Arial" pitchFamily="34" charset="0"/>
              </a:rPr>
              <a:t> 12</a:t>
            </a:r>
            <a:r>
              <a:rPr lang="mn-MN" sz="2800" dirty="0" smtClean="0">
                <a:solidFill>
                  <a:srgbClr val="00B0F0"/>
                </a:solidFill>
                <a:latin typeface="Arial Mon" panose="020B0500000000000000" pitchFamily="34" charset="0"/>
                <a:cs typeface="Arial" pitchFamily="34" charset="0"/>
              </a:rPr>
              <a:t>960,0</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ìÿíãàí</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òºãðºã</a:t>
            </a:r>
            <a:endParaRPr lang="en-US" sz="2800" dirty="0" smtClean="0">
              <a:solidFill>
                <a:srgbClr val="00B0F0"/>
              </a:solidFill>
              <a:latin typeface="Arial Mon" panose="020B0500000000000000" pitchFamily="34" charset="0"/>
              <a:cs typeface="Arial" pitchFamily="34" charset="0"/>
            </a:endParaRPr>
          </a:p>
          <a:p>
            <a:pPr eaLnBrk="1" hangingPunct="1">
              <a:lnSpc>
                <a:spcPct val="90000"/>
              </a:lnSpc>
            </a:pPr>
            <a:r>
              <a:rPr lang="en-US" sz="2800" dirty="0" err="1" smtClean="0">
                <a:solidFill>
                  <a:srgbClr val="00B0F0"/>
                </a:solidFill>
                <a:latin typeface="Arial Mon" panose="020B0500000000000000" pitchFamily="34" charset="0"/>
                <a:cs typeface="Arial" pitchFamily="34" charset="0"/>
              </a:rPr>
              <a:t>Öýöýðëýãèéí</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íýã</a:t>
            </a:r>
            <a:r>
              <a:rPr lang="en-US" sz="2800" dirty="0" smtClean="0">
                <a:solidFill>
                  <a:srgbClr val="00B0F0"/>
                </a:solidFill>
                <a:latin typeface="Arial Mon" panose="020B0500000000000000" pitchFamily="34" charset="0"/>
                <a:cs typeface="Arial" pitchFamily="34" charset="0"/>
              </a:rPr>
              <a:t> õ¿¿</a:t>
            </a:r>
            <a:r>
              <a:rPr lang="en-US" sz="2800" dirty="0" err="1" smtClean="0">
                <a:solidFill>
                  <a:srgbClr val="00B0F0"/>
                </a:solidFill>
                <a:latin typeface="Arial Mon" panose="020B0500000000000000" pitchFamily="34" charset="0"/>
                <a:cs typeface="Arial" pitchFamily="34" charset="0"/>
              </a:rPr>
              <a:t>õýä</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íîðìàòèâààð</a:t>
            </a:r>
            <a:r>
              <a:rPr lang="en-US" sz="2800" dirty="0" smtClean="0">
                <a:solidFill>
                  <a:srgbClr val="00B0F0"/>
                </a:solidFill>
                <a:latin typeface="Arial Mon" panose="020B0500000000000000" pitchFamily="34" charset="0"/>
                <a:cs typeface="Arial" pitchFamily="34" charset="0"/>
              </a:rPr>
              <a:t> º</a:t>
            </a:r>
            <a:r>
              <a:rPr lang="en-US" sz="2800" dirty="0" err="1" smtClean="0">
                <a:solidFill>
                  <a:srgbClr val="00B0F0"/>
                </a:solidFill>
                <a:latin typeface="Arial Mon" panose="020B0500000000000000" pitchFamily="34" charset="0"/>
                <a:cs typeface="Arial" pitchFamily="34" charset="0"/>
              </a:rPr>
              <a:t>äºðò</a:t>
            </a:r>
            <a:r>
              <a:rPr lang="en-US" sz="2800" dirty="0" smtClean="0">
                <a:solidFill>
                  <a:srgbClr val="00B0F0"/>
                </a:solidFill>
                <a:latin typeface="Arial Mon" panose="020B0500000000000000" pitchFamily="34" charset="0"/>
                <a:cs typeface="Arial" pitchFamily="34" charset="0"/>
              </a:rPr>
              <a:t> 1650 </a:t>
            </a:r>
            <a:r>
              <a:rPr lang="en-US" sz="2800" dirty="0" err="1" smtClean="0">
                <a:solidFill>
                  <a:srgbClr val="00B0F0"/>
                </a:solidFill>
                <a:latin typeface="Arial Mon" panose="020B0500000000000000" pitchFamily="34" charset="0"/>
                <a:cs typeface="Arial" pitchFamily="34" charset="0"/>
              </a:rPr>
              <a:t>òºãðºãèéí</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õîîë</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èääýã</a:t>
            </a:r>
            <a:r>
              <a:rPr lang="en-US" sz="2800" dirty="0" smtClean="0">
                <a:solidFill>
                  <a:srgbClr val="00B0F0"/>
                </a:solidFill>
                <a:latin typeface="Arial Mon" panose="020B0500000000000000" pitchFamily="34" charset="0"/>
                <a:cs typeface="Arial" pitchFamily="34" charset="0"/>
              </a:rPr>
              <a:t>.</a:t>
            </a:r>
          </a:p>
          <a:p>
            <a:pPr eaLnBrk="1" hangingPunct="1">
              <a:lnSpc>
                <a:spcPct val="90000"/>
              </a:lnSpc>
            </a:pPr>
            <a:r>
              <a:rPr lang="en-US" sz="2800" dirty="0" smtClean="0">
                <a:solidFill>
                  <a:srgbClr val="00B0F0"/>
                </a:solidFill>
                <a:latin typeface="Arial Mon" panose="020B0500000000000000" pitchFamily="34" charset="0"/>
                <a:cs typeface="Arial" pitchFamily="34" charset="0"/>
              </a:rPr>
              <a:t>201</a:t>
            </a:r>
            <a:r>
              <a:rPr lang="mn-MN" sz="2800" dirty="0" smtClean="0">
                <a:solidFill>
                  <a:srgbClr val="00B0F0"/>
                </a:solidFill>
                <a:latin typeface="Arial Mon" panose="020B0500000000000000" pitchFamily="34" charset="0"/>
                <a:cs typeface="Arial" pitchFamily="34" charset="0"/>
              </a:rPr>
              <a:t>7</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îíä</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õîîëíû</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çàðäàë</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íü</a:t>
            </a:r>
            <a:r>
              <a:rPr lang="en-US" sz="2800" dirty="0" smtClean="0">
                <a:solidFill>
                  <a:srgbClr val="00B0F0"/>
                </a:solidFill>
                <a:latin typeface="Arial Mon" panose="020B0500000000000000" pitchFamily="34" charset="0"/>
                <a:cs typeface="Arial" pitchFamily="34" charset="0"/>
              </a:rPr>
              <a:t> º</a:t>
            </a:r>
            <a:r>
              <a:rPr lang="en-US" sz="2800" dirty="0" err="1" smtClean="0">
                <a:solidFill>
                  <a:srgbClr val="00B0F0"/>
                </a:solidFill>
                <a:latin typeface="Arial Mon" panose="020B0500000000000000" pitchFamily="34" charset="0"/>
                <a:cs typeface="Arial" pitchFamily="34" charset="0"/>
              </a:rPr>
              <a:t>äðèéí</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àíãè</a:t>
            </a:r>
            <a:r>
              <a:rPr lang="en-US" sz="2800" dirty="0" smtClean="0">
                <a:solidFill>
                  <a:srgbClr val="00B0F0"/>
                </a:solidFill>
                <a:latin typeface="Arial Mon" panose="020B0500000000000000" pitchFamily="34" charset="0"/>
                <a:cs typeface="Arial" pitchFamily="34" charset="0"/>
              </a:rPr>
              <a:t> </a:t>
            </a:r>
            <a:r>
              <a:rPr lang="mn-MN" sz="2800" dirty="0" smtClean="0">
                <a:solidFill>
                  <a:srgbClr val="00B0F0"/>
                </a:solidFill>
                <a:latin typeface="Arial Mon" panose="020B0500000000000000" pitchFamily="34" charset="0"/>
                <a:cs typeface="Arial" pitchFamily="34" charset="0"/>
              </a:rPr>
              <a:t>48</a:t>
            </a:r>
            <a:r>
              <a:rPr lang="en-US" sz="2800" dirty="0" smtClean="0">
                <a:solidFill>
                  <a:srgbClr val="00B0F0"/>
                </a:solidFill>
                <a:latin typeface="Arial Mon" panose="020B0500000000000000" pitchFamily="34" charset="0"/>
                <a:cs typeface="Arial" pitchFamily="34" charset="0"/>
              </a:rPr>
              <a:t>, í¿¿</a:t>
            </a:r>
            <a:r>
              <a:rPr lang="en-US" sz="2800" dirty="0" err="1" smtClean="0">
                <a:solidFill>
                  <a:srgbClr val="00B0F0"/>
                </a:solidFill>
                <a:latin typeface="Arial Mon" panose="020B0500000000000000" pitchFamily="34" charset="0"/>
                <a:cs typeface="Arial" pitchFamily="34" charset="0"/>
              </a:rPr>
              <a:t>äëèéí</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á¿ëýã</a:t>
            </a:r>
            <a:r>
              <a:rPr lang="en-US" sz="2800" dirty="0" smtClean="0">
                <a:solidFill>
                  <a:srgbClr val="00B0F0"/>
                </a:solidFill>
                <a:latin typeface="Arial Mon" panose="020B0500000000000000" pitchFamily="34" charset="0"/>
                <a:cs typeface="Arial" pitchFamily="34" charset="0"/>
              </a:rPr>
              <a:t> </a:t>
            </a:r>
            <a:r>
              <a:rPr lang="en-US" sz="2800" dirty="0" err="1" smtClean="0">
                <a:solidFill>
                  <a:srgbClr val="00B0F0"/>
                </a:solidFill>
                <a:latin typeface="Arial Mon" panose="020B0500000000000000" pitchFamily="34" charset="0"/>
                <a:cs typeface="Arial" pitchFamily="34" charset="0"/>
              </a:rPr>
              <a:t>íü</a:t>
            </a:r>
            <a:r>
              <a:rPr lang="en-US" sz="2800" dirty="0" smtClean="0">
                <a:solidFill>
                  <a:srgbClr val="00B0F0"/>
                </a:solidFill>
                <a:latin typeface="Arial Mon" panose="020B0500000000000000" pitchFamily="34" charset="0"/>
                <a:cs typeface="Arial" pitchFamily="34" charset="0"/>
              </a:rPr>
              <a:t> </a:t>
            </a:r>
            <a:r>
              <a:rPr lang="mn-MN" sz="2800" dirty="0" smtClean="0">
                <a:solidFill>
                  <a:srgbClr val="00B0F0"/>
                </a:solidFill>
                <a:latin typeface="Arial Mon" panose="020B0500000000000000" pitchFamily="34" charset="0"/>
                <a:cs typeface="Arial" pitchFamily="34" charset="0"/>
              </a:rPr>
              <a:t>2</a:t>
            </a:r>
            <a:r>
              <a:rPr lang="en-US" sz="2800" dirty="0" smtClean="0">
                <a:solidFill>
                  <a:srgbClr val="00B0F0"/>
                </a:solidFill>
                <a:latin typeface="Arial Mon" panose="020B0500000000000000" pitchFamily="34" charset="0"/>
                <a:cs typeface="Arial" pitchFamily="34" charset="0"/>
              </a:rPr>
              <a:t>5  õ¿¿</a:t>
            </a:r>
            <a:r>
              <a:rPr lang="en-US" sz="2800" dirty="0" err="1" smtClean="0">
                <a:solidFill>
                  <a:srgbClr val="00B0F0"/>
                </a:solidFill>
                <a:latin typeface="Arial Mon" panose="020B0500000000000000" pitchFamily="34" charset="0"/>
                <a:cs typeface="Arial" pitchFamily="34" charset="0"/>
              </a:rPr>
              <a:t>õä</a:t>
            </a:r>
            <a:r>
              <a:rPr lang="mn-MN" sz="2800" dirty="0" smtClean="0">
                <a:solidFill>
                  <a:srgbClr val="00B0F0"/>
                </a:solidFill>
                <a:latin typeface="Arial Mon" panose="020B0500000000000000" pitchFamily="34" charset="0"/>
                <a:cs typeface="Arial" pitchFamily="34" charset="0"/>
              </a:rPr>
              <a:t>ийг</a:t>
            </a:r>
            <a:r>
              <a:rPr lang="en-US" sz="2800" dirty="0" smtClean="0">
                <a:solidFill>
                  <a:srgbClr val="00B0F0"/>
                </a:solidFill>
                <a:latin typeface="Arial Mon" panose="020B0500000000000000" pitchFamily="34" charset="0"/>
                <a:cs typeface="Arial" pitchFamily="34" charset="0"/>
              </a:rPr>
              <a:t> </a:t>
            </a:r>
            <a:r>
              <a:rPr lang="mn-MN" sz="2800" dirty="0" smtClean="0">
                <a:solidFill>
                  <a:srgbClr val="00B0F0"/>
                </a:solidFill>
                <a:latin typeface="Arial Mon" panose="020B0500000000000000" pitchFamily="34" charset="0"/>
                <a:cs typeface="Arial" pitchFamily="34" charset="0"/>
              </a:rPr>
              <a:t>207 хоног хоол хүнсээр хангаса</a:t>
            </a:r>
            <a:r>
              <a:rPr lang="en-US" sz="2800" dirty="0" smtClean="0">
                <a:solidFill>
                  <a:srgbClr val="00B0F0"/>
                </a:solidFill>
                <a:latin typeface="Arial Mon" panose="020B0500000000000000" pitchFamily="34" charset="0"/>
                <a:cs typeface="Arial" pitchFamily="34" charset="0"/>
              </a:rPr>
              <a:t>í </a:t>
            </a:r>
            <a:r>
              <a:rPr lang="en-US" sz="2800" dirty="0" err="1" smtClean="0">
                <a:solidFill>
                  <a:srgbClr val="00B0F0"/>
                </a:solidFill>
                <a:latin typeface="Arial Mon" panose="020B0500000000000000" pitchFamily="34" charset="0"/>
                <a:cs typeface="Arial" pitchFamily="34" charset="0"/>
              </a:rPr>
              <a:t>áàéíà</a:t>
            </a:r>
            <a:r>
              <a:rPr lang="en-US" sz="2800" dirty="0" smtClean="0">
                <a:solidFill>
                  <a:srgbClr val="00B0F0"/>
                </a:solidFill>
                <a:latin typeface="Arial Mon" panose="020B0500000000000000" pitchFamily="34" charset="0"/>
                <a:cs typeface="Arial" pitchFamily="34" charset="0"/>
              </a:rPr>
              <a:t>.</a:t>
            </a:r>
          </a:p>
          <a:p>
            <a:pPr eaLnBrk="1" hangingPunct="1">
              <a:lnSpc>
                <a:spcPct val="90000"/>
              </a:lnSpc>
            </a:pPr>
            <a:endParaRPr lang="en-US" sz="1400" dirty="0" smtClean="0">
              <a:solidFill>
                <a:srgbClr val="00B0F0"/>
              </a:solidFill>
              <a:latin typeface="Arial Mon" panose="020B0500000000000000" pitchFamily="34" charset="0"/>
              <a:cs typeface="Arial" pitchFamily="34" charset="0"/>
            </a:endParaRPr>
          </a:p>
          <a:p>
            <a:pPr eaLnBrk="1" hangingPunct="1">
              <a:lnSpc>
                <a:spcPct val="90000"/>
              </a:lnSpc>
            </a:pPr>
            <a:endParaRPr lang="en-US" sz="1400" dirty="0" smtClean="0">
              <a:solidFill>
                <a:schemeClr val="tx1"/>
              </a:solidFill>
              <a:latin typeface="Arial Mon" panose="020B0500000000000000" pitchFamily="34" charset="0"/>
              <a:cs typeface="Arial" pitchFamily="34" charset="0"/>
            </a:endParaRPr>
          </a:p>
          <a:p>
            <a:pPr eaLnBrk="1" hangingPunct="1">
              <a:lnSpc>
                <a:spcPct val="90000"/>
              </a:lnSpc>
            </a:pPr>
            <a:endParaRPr lang="en-US" sz="1400" dirty="0" smtClean="0">
              <a:solidFill>
                <a:schemeClr val="tx1"/>
              </a:solidFill>
              <a:latin typeface="Arial Mon" panose="020B0500000000000000" pitchFamily="34" charset="0"/>
              <a:cs typeface="Arial" pitchFamily="34" charset="0"/>
            </a:endParaRP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7300" y="381000"/>
            <a:ext cx="6972300" cy="533400"/>
          </a:xfrm>
        </p:spPr>
        <p:txBody>
          <a:bodyPr/>
          <a:lstStyle/>
          <a:p>
            <a:r>
              <a:rPr lang="en-US" sz="1800" dirty="0" err="1" smtClean="0">
                <a:latin typeface="Arial Mon" panose="020B0500000000000000" pitchFamily="34" charset="0"/>
              </a:rPr>
              <a:t>ßâóóëûí</a:t>
            </a:r>
            <a:r>
              <a:rPr lang="en-US" sz="1800" dirty="0" smtClean="0">
                <a:latin typeface="Arial Mon" panose="020B0500000000000000" pitchFamily="34" charset="0"/>
              </a:rPr>
              <a:t> </a:t>
            </a:r>
            <a:r>
              <a:rPr lang="en-US" sz="1800" dirty="0" err="1" smtClean="0">
                <a:latin typeface="Arial Mon" panose="020B0500000000000000" pitchFamily="34" charset="0"/>
              </a:rPr>
              <a:t>áàãøèéí</a:t>
            </a:r>
            <a:r>
              <a:rPr lang="en-US" sz="1800" dirty="0" smtClean="0">
                <a:latin typeface="Arial Mon" panose="020B0500000000000000" pitchFamily="34" charset="0"/>
              </a:rPr>
              <a:t> ¿</a:t>
            </a:r>
            <a:r>
              <a:rPr lang="en-US" sz="1800" dirty="0" err="1" smtClean="0">
                <a:latin typeface="Arial Mon" panose="020B0500000000000000" pitchFamily="34" charset="0"/>
              </a:rPr>
              <a:t>éë÷èëãýý</a:t>
            </a:r>
            <a:endParaRPr lang="en-US" sz="1800" dirty="0">
              <a:latin typeface="Arial Mon" panose="020B0500000000000000" pitchFamily="34" charset="0"/>
            </a:endParaRPr>
          </a:p>
        </p:txBody>
      </p:sp>
      <p:sp>
        <p:nvSpPr>
          <p:cNvPr id="8" name="Text Box 11"/>
          <p:cNvSpPr txBox="1">
            <a:spLocks noChangeArrowheads="1"/>
          </p:cNvSpPr>
          <p:nvPr/>
        </p:nvSpPr>
        <p:spPr bwMode="auto">
          <a:xfrm>
            <a:off x="762000" y="1295400"/>
            <a:ext cx="8001000" cy="2339102"/>
          </a:xfrm>
          <a:prstGeom prst="rect">
            <a:avLst/>
          </a:prstGeom>
          <a:ln>
            <a:headEnd/>
            <a:tailEnd/>
          </a:ln>
          <a:effectLst>
            <a:glow rad="101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wrap="square">
            <a:spAutoFit/>
          </a:bodyPr>
          <a:lstStyle/>
          <a:p>
            <a:pPr marL="609600" indent="-609600" algn="ctr" eaLnBrk="1" hangingPunct="1">
              <a:buFont typeface="Wingdings" pitchFamily="2" charset="2"/>
              <a:buNone/>
            </a:pPr>
            <a:r>
              <a:rPr lang="mn-MN" sz="2800" b="1" dirty="0" smtClean="0">
                <a:latin typeface="Arial Mon" panose="020B0500000000000000" pitchFamily="34" charset="0"/>
                <a:cs typeface="Arial" pitchFamily="34" charset="0"/>
              </a:rPr>
              <a:t>	</a:t>
            </a:r>
            <a:r>
              <a:rPr lang="en-US" b="1" dirty="0" err="1">
                <a:latin typeface="Arial Mon" panose="020B0500000000000000" pitchFamily="34" charset="0"/>
                <a:cs typeface="Arial" pitchFamily="34" charset="0"/>
              </a:rPr>
              <a:t>Á</a:t>
            </a:r>
            <a:r>
              <a:rPr lang="en-US" b="1" dirty="0" err="1" smtClean="0">
                <a:latin typeface="Arial Mon" panose="020B0500000000000000" pitchFamily="34" charset="0"/>
                <a:cs typeface="Arial" pitchFamily="34" charset="0"/>
              </a:rPr>
              <a:t>àòëàãäñàí</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îðîí</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òîî</a:t>
            </a:r>
            <a:r>
              <a:rPr lang="en-US" b="1" dirty="0" smtClean="0">
                <a:latin typeface="Arial Mon" panose="020B0500000000000000" pitchFamily="34" charset="0"/>
                <a:cs typeface="Arial" pitchFamily="34" charset="0"/>
              </a:rPr>
              <a:t> 1. </a:t>
            </a:r>
          </a:p>
          <a:p>
            <a:pPr marL="609600" indent="-609600" algn="ctr" eaLnBrk="1" hangingPunct="1">
              <a:buFont typeface="Wingdings" pitchFamily="2" charset="2"/>
              <a:buNone/>
            </a:pPr>
            <a:r>
              <a:rPr lang="en-US" b="1" dirty="0" err="1" smtClean="0">
                <a:latin typeface="Arial Mon" panose="020B0500000000000000" pitchFamily="34" charset="0"/>
                <a:cs typeface="Arial" pitchFamily="34" charset="0"/>
              </a:rPr>
              <a:t>Íèéò</a:t>
            </a:r>
            <a:r>
              <a:rPr lang="en-US" b="1" dirty="0" smtClean="0">
                <a:latin typeface="Arial Mon" panose="020B0500000000000000" pitchFamily="34" charset="0"/>
                <a:cs typeface="Arial" pitchFamily="34" charset="0"/>
              </a:rPr>
              <a:t> </a:t>
            </a:r>
            <a:r>
              <a:rPr lang="mn-MN" b="1" dirty="0" smtClean="0">
                <a:latin typeface="Arial Mon" panose="020B0500000000000000" pitchFamily="34" charset="0"/>
                <a:cs typeface="Arial" pitchFamily="34" charset="0"/>
              </a:rPr>
              <a:t>зардал</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íü</a:t>
            </a:r>
            <a:r>
              <a:rPr lang="en-US" sz="2000" b="1" dirty="0" smtClean="0">
                <a:latin typeface="Arial Mon" panose="020B0500000000000000" pitchFamily="34" charset="0"/>
                <a:cs typeface="Arial" pitchFamily="34" charset="0"/>
              </a:rPr>
              <a:t> 9</a:t>
            </a:r>
            <a:r>
              <a:rPr lang="mn-MN" sz="2000" b="1" dirty="0" smtClean="0">
                <a:latin typeface="Arial Mon" panose="020B0500000000000000" pitchFamily="34" charset="0"/>
                <a:cs typeface="Arial" pitchFamily="34" charset="0"/>
              </a:rPr>
              <a:t>068,6</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ìÿíãàí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òºãðºã</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íýýñ</a:t>
            </a:r>
            <a:r>
              <a:rPr lang="en-US" sz="2000" b="1" dirty="0" smtClean="0">
                <a:latin typeface="Arial Mon" panose="020B0500000000000000" pitchFamily="34" charset="0"/>
                <a:cs typeface="Arial" pitchFamily="34" charset="0"/>
              </a:rPr>
              <a:t>: </a:t>
            </a:r>
          </a:p>
          <a:p>
            <a:pPr marL="609600" indent="-609600" algn="ctr" eaLnBrk="1" hangingPunct="1">
              <a:buFont typeface="Wingdings" pitchFamily="2" charset="2"/>
              <a:buNone/>
            </a:pPr>
            <a:r>
              <a:rPr lang="en-US" sz="2000" b="1" dirty="0" err="1" smtClean="0">
                <a:latin typeface="Arial Mon" panose="020B0500000000000000" pitchFamily="34" charset="0"/>
                <a:cs typeface="Arial" pitchFamily="34" charset="0"/>
              </a:rPr>
              <a:t>Öàëèí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õºë</a:t>
            </a:r>
            <a:r>
              <a:rPr lang="en-US" sz="2000" b="1" dirty="0" smtClean="0">
                <a:latin typeface="Arial Mon" panose="020B0500000000000000" pitchFamily="34" charset="0"/>
                <a:cs typeface="Arial" pitchFamily="34" charset="0"/>
              </a:rPr>
              <a:t> 74</a:t>
            </a:r>
            <a:r>
              <a:rPr lang="mn-MN" sz="2000" b="1" dirty="0" smtClean="0">
                <a:latin typeface="Arial Mon" panose="020B0500000000000000" pitchFamily="34" charset="0"/>
                <a:cs typeface="Arial" pitchFamily="34" charset="0"/>
              </a:rPr>
              <a:t>49,9</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ìÿíãàí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òºãðºã</a:t>
            </a:r>
            <a:r>
              <a:rPr lang="en-US" sz="2000" b="1" dirty="0" smtClean="0">
                <a:latin typeface="Arial Mon" panose="020B0500000000000000" pitchFamily="34" charset="0"/>
                <a:cs typeface="Arial" pitchFamily="34" charset="0"/>
              </a:rPr>
              <a:t>, ¿ð </a:t>
            </a:r>
            <a:r>
              <a:rPr lang="en-US" sz="2000" b="1" dirty="0" err="1" smtClean="0">
                <a:latin typeface="Arial Mon" panose="020B0500000000000000" pitchFamily="34" charset="0"/>
                <a:cs typeface="Arial" pitchFamily="34" charset="0"/>
              </a:rPr>
              <a:t>ä¿íãèéí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óðàìøóóëàë</a:t>
            </a:r>
            <a:r>
              <a:rPr lang="en-US" sz="2000" b="1" dirty="0" smtClean="0">
                <a:latin typeface="Arial Mon" panose="020B0500000000000000" pitchFamily="34" charset="0"/>
                <a:cs typeface="Arial" pitchFamily="34" charset="0"/>
              </a:rPr>
              <a:t> 7</a:t>
            </a:r>
            <a:r>
              <a:rPr lang="mn-MN" sz="2000" b="1" dirty="0" smtClean="0">
                <a:latin typeface="Arial Mon" panose="020B0500000000000000" pitchFamily="34" charset="0"/>
                <a:cs typeface="Arial" pitchFamily="34" charset="0"/>
              </a:rPr>
              <a:t>19,9</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ìÿíãàí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òºãðºã</a:t>
            </a:r>
            <a:r>
              <a:rPr lang="mn-MN" sz="2000" b="1" dirty="0" smtClean="0">
                <a:latin typeface="Arial Mon" panose="020B0500000000000000" pitchFamily="34" charset="0"/>
                <a:cs typeface="Arial" pitchFamily="34" charset="0"/>
              </a:rPr>
              <a:t>, НДШ-д 898,7 мянган төгрөг</a:t>
            </a:r>
            <a:r>
              <a:rPr lang="en-US" sz="2000" b="1" dirty="0" smtClean="0">
                <a:latin typeface="Arial Mon" panose="020B0500000000000000" pitchFamily="34" charset="0"/>
                <a:cs typeface="Arial" pitchFamily="34" charset="0"/>
              </a:rPr>
              <a:t>.</a:t>
            </a:r>
          </a:p>
          <a:p>
            <a:pPr marL="609600" indent="-609600" algn="ctr" eaLnBrk="1" hangingPunct="1">
              <a:buFont typeface="Wingdings" pitchFamily="2" charset="2"/>
              <a:buNone/>
            </a:pPr>
            <a:r>
              <a:rPr lang="en-US" sz="2000" b="1" dirty="0" err="1" smtClean="0">
                <a:latin typeface="Arial Mon" panose="020B0500000000000000" pitchFamily="34" charset="0"/>
                <a:cs typeface="Arial" pitchFamily="34" charset="0"/>
              </a:rPr>
              <a:t>Òýýâýð</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øàòàõóóí</a:t>
            </a:r>
            <a:r>
              <a:rPr lang="en-US" sz="2000" b="1" dirty="0" smtClean="0">
                <a:latin typeface="Arial Mon" panose="020B0500000000000000" pitchFamily="34" charset="0"/>
                <a:cs typeface="Arial" pitchFamily="34" charset="0"/>
              </a:rPr>
              <a:t> 165.0 </a:t>
            </a:r>
            <a:r>
              <a:rPr lang="en-US" sz="2000" b="1" dirty="0" err="1" smtClean="0">
                <a:latin typeface="Arial Mon" panose="020B0500000000000000" pitchFamily="34" charset="0"/>
                <a:cs typeface="Arial" pitchFamily="34" charset="0"/>
              </a:rPr>
              <a:t>ìÿíãàí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òºãðºã</a:t>
            </a:r>
            <a:r>
              <a:rPr lang="en-US" sz="2000" b="1" dirty="0" smtClean="0">
                <a:latin typeface="Arial Mon" panose="020B0500000000000000" pitchFamily="34" charset="0"/>
                <a:cs typeface="Arial" pitchFamily="34" charset="0"/>
              </a:rPr>
              <a:t>.</a:t>
            </a:r>
          </a:p>
          <a:p>
            <a:pPr marL="609600" indent="-609600" algn="ctr" eaLnBrk="1" hangingPunct="1">
              <a:buFont typeface="Wingdings" pitchFamily="2" charset="2"/>
              <a:buNone/>
            </a:pPr>
            <a:r>
              <a:rPr lang="en-US" sz="2000" b="1" dirty="0" err="1" smtClean="0">
                <a:latin typeface="Arial Mon" panose="020B0500000000000000" pitchFamily="34" charset="0"/>
                <a:cs typeface="Arial" pitchFamily="34" charset="0"/>
              </a:rPr>
              <a:t>Õè÷ýýë</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éëäâýðëýëä</a:t>
            </a:r>
            <a:r>
              <a:rPr lang="en-US" sz="2000" b="1" dirty="0" smtClean="0">
                <a:latin typeface="Arial Mon" panose="020B0500000000000000" pitchFamily="34" charset="0"/>
                <a:cs typeface="Arial" pitchFamily="34" charset="0"/>
              </a:rPr>
              <a:t> 100.0 </a:t>
            </a:r>
            <a:r>
              <a:rPr lang="en-US" sz="2000" b="1" dirty="0" err="1" smtClean="0">
                <a:latin typeface="Arial Mon" panose="020B0500000000000000" pitchFamily="34" charset="0"/>
                <a:cs typeface="Arial" pitchFamily="34" charset="0"/>
              </a:rPr>
              <a:t>ìÿíãàí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òºãðºã</a:t>
            </a:r>
            <a:r>
              <a:rPr lang="en-US" sz="2000" b="1" dirty="0" smtClean="0">
                <a:latin typeface="Arial Mon" panose="020B0500000000000000" pitchFamily="34" charset="0"/>
                <a:cs typeface="Arial" pitchFamily="34" charset="0"/>
              </a:rPr>
              <a:t>.</a:t>
            </a:r>
          </a:p>
          <a:p>
            <a:pPr marL="609600" indent="-609600" algn="ctr" eaLnBrk="1" hangingPunct="1">
              <a:buFont typeface="Wingdings" pitchFamily="2" charset="2"/>
              <a:buNone/>
            </a:pPr>
            <a:endParaRPr lang="en-US" dirty="0" smtClean="0">
              <a:latin typeface="Arial Mon" panose="020B0500000000000000"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70882216"/>
              </p:ext>
            </p:extLst>
          </p:nvPr>
        </p:nvGraphicFramePr>
        <p:xfrm>
          <a:off x="762001" y="3810000"/>
          <a:ext cx="7967352" cy="2667001"/>
        </p:xfrm>
        <a:graphic>
          <a:graphicData uri="http://schemas.openxmlformats.org/drawingml/2006/table">
            <a:tbl>
              <a:tblPr/>
              <a:tblGrid>
                <a:gridCol w="447125"/>
                <a:gridCol w="1264727"/>
                <a:gridCol w="817601"/>
                <a:gridCol w="817601"/>
                <a:gridCol w="817601"/>
                <a:gridCol w="817601"/>
                <a:gridCol w="817601"/>
                <a:gridCol w="907027"/>
                <a:gridCol w="1260468"/>
              </a:tblGrid>
              <a:tr h="990145">
                <a:tc>
                  <a:txBody>
                    <a:bodyPr/>
                    <a:lstStyle/>
                    <a:p>
                      <a:pPr algn="ctr" fontAlgn="ctr"/>
                      <a:r>
                        <a:rPr lang="en-US" sz="1600" b="0" i="0" u="none" strike="noStrike" dirty="0">
                          <a:solidFill>
                            <a:srgbClr val="000000"/>
                          </a:solidFill>
                          <a:effectLst/>
                          <a:latin typeface="Arial Mon" panose="020B0500000000000000" pitchFamily="34" charset="0"/>
                        </a:rPr>
                        <a:t>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dirty="0" err="1">
                          <a:solidFill>
                            <a:srgbClr val="000000"/>
                          </a:solidFill>
                          <a:effectLst/>
                          <a:latin typeface="Arial Mon" panose="020B0500000000000000" pitchFamily="34" charset="0"/>
                        </a:rPr>
                        <a:t>ßâóóëûí</a:t>
                      </a:r>
                      <a:r>
                        <a:rPr lang="en-US" sz="1050" b="1" i="0" u="none" strike="noStrike" dirty="0">
                          <a:solidFill>
                            <a:srgbClr val="000000"/>
                          </a:solidFill>
                          <a:effectLst/>
                          <a:latin typeface="Arial Mon" panose="020B0500000000000000" pitchFamily="34" charset="0"/>
                        </a:rPr>
                        <a:t> </a:t>
                      </a:r>
                      <a:r>
                        <a:rPr lang="en-US" sz="1050" b="1" i="0" u="none" strike="noStrike" dirty="0" err="1">
                          <a:solidFill>
                            <a:srgbClr val="000000"/>
                          </a:solidFill>
                          <a:effectLst/>
                          <a:latin typeface="Arial Mon" panose="020B0500000000000000" pitchFamily="34" charset="0"/>
                        </a:rPr>
                        <a:t>áàãøèéí</a:t>
                      </a:r>
                      <a:r>
                        <a:rPr lang="en-US" sz="1050" b="1" i="0" u="none" strike="noStrike" dirty="0">
                          <a:solidFill>
                            <a:srgbClr val="000000"/>
                          </a:solidFill>
                          <a:effectLst/>
                          <a:latin typeface="Arial Mon" panose="020B0500000000000000" pitchFamily="34" charset="0"/>
                        </a:rPr>
                        <a:t> </a:t>
                      </a:r>
                      <a:r>
                        <a:rPr lang="en-US" sz="1050" b="1" i="0" u="none" strike="noStrike" dirty="0" err="1">
                          <a:solidFill>
                            <a:srgbClr val="000000"/>
                          </a:solidFill>
                          <a:effectLst/>
                          <a:latin typeface="Arial Mon" panose="020B0500000000000000" pitchFamily="34" charset="0"/>
                        </a:rPr>
                        <a:t>öàëèí</a:t>
                      </a:r>
                      <a:endParaRPr lang="en-US" sz="1050" b="1"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Arial Mon" panose="020B0500000000000000" pitchFamily="34" charset="0"/>
                        </a:rPr>
                        <a:t>¯</a:t>
                      </a:r>
                      <a:r>
                        <a:rPr lang="en-US" sz="1600" b="0" i="0" u="none" strike="noStrike" dirty="0" err="1">
                          <a:solidFill>
                            <a:srgbClr val="000000"/>
                          </a:solidFill>
                          <a:effectLst/>
                          <a:latin typeface="Arial Mon" panose="020B0500000000000000" pitchFamily="34" charset="0"/>
                        </a:rPr>
                        <a:t>íäñýí</a:t>
                      </a:r>
                      <a:r>
                        <a:rPr lang="en-US" sz="1600" b="0" i="0" u="none" strike="noStrike" dirty="0">
                          <a:solidFill>
                            <a:srgbClr val="000000"/>
                          </a:solidFill>
                          <a:effectLst/>
                          <a:latin typeface="Arial Mon" panose="020B0500000000000000" pitchFamily="34" charset="0"/>
                        </a:rPr>
                        <a:t> </a:t>
                      </a:r>
                      <a:r>
                        <a:rPr lang="en-US" sz="1600" b="0" i="0" u="none" strike="noStrike" dirty="0" err="1">
                          <a:solidFill>
                            <a:srgbClr val="000000"/>
                          </a:solidFill>
                          <a:effectLst/>
                          <a:latin typeface="Arial Mon" panose="020B0500000000000000" pitchFamily="34" charset="0"/>
                        </a:rPr>
                        <a:t>öàëèí</a:t>
                      </a:r>
                      <a:endParaRPr lang="en-US" sz="160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Arial Mon" panose="020B0500000000000000" pitchFamily="34" charset="0"/>
                        </a:rPr>
                        <a:t>90-ð </a:t>
                      </a:r>
                      <a:r>
                        <a:rPr lang="en-US" sz="1600" b="0" i="0" u="none" strike="noStrike" dirty="0" err="1">
                          <a:solidFill>
                            <a:srgbClr val="000000"/>
                          </a:solidFill>
                          <a:effectLst/>
                          <a:latin typeface="Arial Mon" panose="020B0500000000000000" pitchFamily="34" charset="0"/>
                        </a:rPr>
                        <a:t>òîãòîîë</a:t>
                      </a:r>
                      <a:endParaRPr lang="en-US" sz="160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Arial Mon" panose="020B0500000000000000" pitchFamily="34" charset="0"/>
                        </a:rPr>
                        <a:t>ÇÀÍ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Mon" panose="020B0500000000000000" pitchFamily="34" charset="0"/>
                        </a:rPr>
                        <a:t>ñàðûí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Arial Mon" panose="020B0500000000000000" pitchFamily="34" charset="0"/>
                        </a:rPr>
                        <a:t>Æèëèéí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err="1">
                          <a:solidFill>
                            <a:srgbClr val="000000"/>
                          </a:solidFill>
                          <a:effectLst/>
                          <a:latin typeface="Arial Mon" panose="020B0500000000000000" pitchFamily="34" charset="0"/>
                        </a:rPr>
                        <a:t>Óðàìøóóëàë</a:t>
                      </a:r>
                      <a:endParaRPr lang="en-US" sz="160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8952">
                <a:tc>
                  <a:txBody>
                    <a:bodyPr/>
                    <a:lstStyle/>
                    <a:p>
                      <a:pPr algn="ctr" fontAlgn="ctr"/>
                      <a:r>
                        <a:rPr lang="en-US" sz="1050" b="0" i="0" u="none" strike="noStrike">
                          <a:solidFill>
                            <a:srgbClr val="000000"/>
                          </a:solidFill>
                          <a:effectLst/>
                          <a:latin typeface="Arial Mon" panose="020B0500000000000000"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panose="020B0500000000000000" pitchFamily="34" charset="0"/>
                        </a:rPr>
                        <a:t>Á.Îòãîí÷èìýã</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panose="020B0500000000000000" pitchFamily="34" charset="0"/>
                        </a:rPr>
                        <a:t>536300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panose="020B0500000000000000" pitchFamily="34" charset="0"/>
                        </a:rPr>
                        <a:t>53630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panose="020B0500000000000000" pitchFamily="34" charset="0"/>
                        </a:rPr>
                        <a:t>26815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Arial Mon" panose="020B0500000000000000" pitchFamily="34" charset="0"/>
                        </a:rPr>
                        <a:t>616745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smtClean="0">
                          <a:solidFill>
                            <a:srgbClr val="000000"/>
                          </a:solidFill>
                          <a:effectLst/>
                          <a:latin typeface="Arial Mon" panose="020B0500000000000000" pitchFamily="34" charset="0"/>
                        </a:rPr>
                        <a:t>74</a:t>
                      </a:r>
                      <a:r>
                        <a:rPr lang="mn-MN" sz="1050" b="0" i="0" u="none" strike="noStrike" dirty="0" smtClean="0">
                          <a:solidFill>
                            <a:srgbClr val="000000"/>
                          </a:solidFill>
                          <a:effectLst/>
                          <a:latin typeface="Arial Mon" panose="020B0500000000000000" pitchFamily="34" charset="0"/>
                        </a:rPr>
                        <a:t>49,910</a:t>
                      </a:r>
                      <a:endParaRPr lang="en-US" sz="105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smtClean="0">
                          <a:solidFill>
                            <a:srgbClr val="000000"/>
                          </a:solidFill>
                          <a:effectLst/>
                          <a:latin typeface="Arial Mon" panose="020B0500000000000000" pitchFamily="34" charset="0"/>
                        </a:rPr>
                        <a:t>7</a:t>
                      </a:r>
                      <a:r>
                        <a:rPr lang="mn-MN" sz="1050" b="0" i="0" u="none" strike="noStrike" dirty="0" smtClean="0">
                          <a:solidFill>
                            <a:srgbClr val="000000"/>
                          </a:solidFill>
                          <a:effectLst/>
                          <a:latin typeface="Arial Mon" panose="020B0500000000000000" pitchFamily="34" charset="0"/>
                        </a:rPr>
                        <a:t>19944</a:t>
                      </a:r>
                      <a:endParaRPr lang="en-US" sz="105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8952">
                <a:tc>
                  <a:txBody>
                    <a:bodyPr/>
                    <a:lstStyle/>
                    <a:p>
                      <a:pPr algn="ctr" fontAlgn="ctr"/>
                      <a:r>
                        <a:rPr lang="en-US" sz="105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8952">
                <a:tc>
                  <a:txBody>
                    <a:bodyPr/>
                    <a:lstStyle/>
                    <a:p>
                      <a:pPr algn="ctr" fontAlgn="ctr"/>
                      <a:r>
                        <a:rPr lang="en-US" sz="105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a:solidFill>
                            <a:srgbClr val="000000"/>
                          </a:solidFill>
                          <a:effectLst/>
                          <a:latin typeface="Arial Mon" panose="020B0500000000000000" pitchFamily="34" charset="0"/>
                        </a:rPr>
                        <a:t>ä¿í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a:solidFill>
                            <a:srgbClr val="000000"/>
                          </a:solidFill>
                          <a:effectLst/>
                          <a:latin typeface="Arial Mon" panose="020B0500000000000000" pitchFamily="34" charset="0"/>
                        </a:rPr>
                        <a:t>536300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a:solidFill>
                            <a:srgbClr val="000000"/>
                          </a:solidFill>
                          <a:effectLst/>
                          <a:latin typeface="Arial Mon" panose="020B0500000000000000" pitchFamily="34" charset="0"/>
                        </a:rPr>
                        <a:t>53630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dirty="0">
                          <a:solidFill>
                            <a:srgbClr val="000000"/>
                          </a:solidFill>
                          <a:effectLst/>
                          <a:latin typeface="Arial Mon" panose="020B0500000000000000" pitchFamily="34" charset="0"/>
                        </a:rPr>
                        <a:t>26815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a:solidFill>
                            <a:srgbClr val="000000"/>
                          </a:solidFill>
                          <a:effectLst/>
                          <a:latin typeface="Arial Mon" panose="020B0500000000000000"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a:solidFill>
                            <a:srgbClr val="000000"/>
                          </a:solidFill>
                          <a:effectLst/>
                          <a:latin typeface="Arial Mon" panose="020B0500000000000000" pitchFamily="34" charset="0"/>
                        </a:rPr>
                        <a:t>616745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dirty="0" smtClean="0">
                          <a:solidFill>
                            <a:srgbClr val="000000"/>
                          </a:solidFill>
                          <a:effectLst/>
                          <a:latin typeface="Arial Mon" panose="020B0500000000000000" pitchFamily="34" charset="0"/>
                        </a:rPr>
                        <a:t>74</a:t>
                      </a:r>
                      <a:r>
                        <a:rPr lang="mn-MN" sz="1050" b="1" i="0" u="none" strike="noStrike" dirty="0" smtClean="0">
                          <a:solidFill>
                            <a:srgbClr val="000000"/>
                          </a:solidFill>
                          <a:effectLst/>
                          <a:latin typeface="Arial Mon" panose="020B0500000000000000" pitchFamily="34" charset="0"/>
                        </a:rPr>
                        <a:t>49910</a:t>
                      </a:r>
                      <a:endParaRPr lang="en-US" sz="1050" b="1"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dirty="0" smtClean="0">
                          <a:solidFill>
                            <a:srgbClr val="000000"/>
                          </a:solidFill>
                          <a:effectLst/>
                          <a:latin typeface="Arial Mon" panose="020B0500000000000000" pitchFamily="34" charset="0"/>
                        </a:rPr>
                        <a:t>7</a:t>
                      </a:r>
                      <a:r>
                        <a:rPr lang="mn-MN" sz="1050" b="1" i="0" u="none" strike="noStrike" dirty="0" smtClean="0">
                          <a:solidFill>
                            <a:srgbClr val="000000"/>
                          </a:solidFill>
                          <a:effectLst/>
                          <a:latin typeface="Arial Mon" panose="020B0500000000000000" pitchFamily="34" charset="0"/>
                        </a:rPr>
                        <a:t>19944</a:t>
                      </a:r>
                      <a:endParaRPr lang="en-US" sz="1050" b="1"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err="1" smtClean="0">
                <a:latin typeface="Arial Mon" panose="020B0500000000000000" pitchFamily="34" charset="0"/>
              </a:rPr>
              <a:t>Áîëîâñðîëûí</a:t>
            </a:r>
            <a:r>
              <a:rPr lang="en-US" sz="1800" dirty="0" smtClean="0">
                <a:latin typeface="Arial Mon" panose="020B0500000000000000" pitchFamily="34" charset="0"/>
              </a:rPr>
              <a:t> </a:t>
            </a:r>
            <a:r>
              <a:rPr lang="en-US" sz="1800" dirty="0" err="1" smtClean="0">
                <a:latin typeface="Arial Mon" panose="020B0500000000000000" pitchFamily="34" charset="0"/>
              </a:rPr>
              <a:t>ñòàíäàðò</a:t>
            </a:r>
            <a:r>
              <a:rPr lang="en-US" sz="1800" dirty="0" smtClean="0">
                <a:latin typeface="Arial Mon" panose="020B0500000000000000" pitchFamily="34" charset="0"/>
              </a:rPr>
              <a:t>, </a:t>
            </a:r>
            <a:r>
              <a:rPr lang="en-US" sz="1800" dirty="0" err="1" smtClean="0">
                <a:latin typeface="Arial Mon" panose="020B0500000000000000" pitchFamily="34" charset="0"/>
              </a:rPr>
              <a:t>ñóðãàëòûí</a:t>
            </a:r>
            <a:r>
              <a:rPr lang="en-US" sz="1800" dirty="0" smtClean="0">
                <a:latin typeface="Arial Mon" panose="020B0500000000000000" pitchFamily="34" charset="0"/>
              </a:rPr>
              <a:t> </a:t>
            </a:r>
            <a:r>
              <a:rPr lang="en-US" sz="1800" dirty="0" err="1" smtClean="0">
                <a:latin typeface="Arial Mon" panose="020B0500000000000000" pitchFamily="34" charset="0"/>
              </a:rPr>
              <a:t>òºëºâëºã</a:t>
            </a:r>
            <a:r>
              <a:rPr lang="en-US" sz="1800" dirty="0" smtClean="0">
                <a:latin typeface="Arial Mon" panose="020B0500000000000000" pitchFamily="34" charset="0"/>
              </a:rPr>
              <a:t>ºº, </a:t>
            </a:r>
            <a:r>
              <a:rPr lang="en-US" sz="1800" dirty="0" err="1" smtClean="0">
                <a:latin typeface="Arial Mon" panose="020B0500000000000000" pitchFamily="34" charset="0"/>
              </a:rPr>
              <a:t>õºòºëáºðèéí</a:t>
            </a:r>
            <a:r>
              <a:rPr lang="en-US" sz="1800" dirty="0" smtClean="0">
                <a:latin typeface="Arial Mon" panose="020B0500000000000000" pitchFamily="34" charset="0"/>
              </a:rPr>
              <a:t> </a:t>
            </a:r>
            <a:r>
              <a:rPr lang="en-US" sz="1800" dirty="0" err="1" smtClean="0">
                <a:latin typeface="Arial Mon" panose="020B0500000000000000" pitchFamily="34" charset="0"/>
              </a:rPr>
              <a:t>õýðýãæèëò</a:t>
            </a:r>
            <a:endParaRPr lang="en-US" sz="1800" dirty="0">
              <a:latin typeface="Arial Mon" panose="020B0500000000000000" pitchFamily="34" charset="0"/>
            </a:endParaRPr>
          </a:p>
        </p:txBody>
      </p:sp>
      <p:sp>
        <p:nvSpPr>
          <p:cNvPr id="3" name="Content Placeholder 2"/>
          <p:cNvSpPr>
            <a:spLocks noGrp="1"/>
          </p:cNvSpPr>
          <p:nvPr>
            <p:ph idx="1"/>
          </p:nvPr>
        </p:nvSpPr>
        <p:spPr>
          <a:xfrm>
            <a:off x="838200" y="914400"/>
            <a:ext cx="7848600" cy="3505200"/>
          </a:xfrm>
          <a:effectLst>
            <a:glow rad="1016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a:lstStyle/>
          <a:p>
            <a:pPr eaLnBrk="1" hangingPunct="1"/>
            <a:r>
              <a:rPr lang="en-US" sz="1400" b="1" dirty="0" err="1" smtClean="0">
                <a:latin typeface="Arial Mon" panose="020B0500000000000000" pitchFamily="34" charset="0"/>
                <a:cs typeface="Arial" pitchFamily="34" charset="0"/>
              </a:rPr>
              <a:t>Íèéò</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зардал</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íü</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45204,1</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íýýñ</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öàëèí</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32696,0</a:t>
            </a:r>
            <a:r>
              <a:rPr lang="en-US" sz="1400" b="1" dirty="0" smtClean="0">
                <a:latin typeface="Arial Mon" panose="020B0500000000000000" pitchFamily="34" charset="0"/>
                <a:cs typeface="Arial" pitchFamily="34" charset="0"/>
              </a:rPr>
              <a:t>, ¿ð </a:t>
            </a:r>
            <a:r>
              <a:rPr lang="en-US" sz="1400" b="1" dirty="0" err="1" smtClean="0">
                <a:latin typeface="Arial Mon" panose="020B0500000000000000" pitchFamily="34" charset="0"/>
                <a:cs typeface="Arial" pitchFamily="34" charset="0"/>
              </a:rPr>
              <a:t>ä¿íãèéí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óðàìøóóëàë</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2567,0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mn-MN" sz="1400" b="1" dirty="0" smtClean="0">
                <a:latin typeface="Arial Mon" panose="020B0500000000000000" pitchFamily="34" charset="0"/>
                <a:cs typeface="Arial" pitchFamily="34" charset="0"/>
              </a:rPr>
              <a:t>, НДШ-4016,8 мянган төгрөг.</a:t>
            </a:r>
            <a:endParaRPr lang="en-US" sz="1400" b="1" dirty="0" smtClean="0">
              <a:latin typeface="Arial Mon" panose="020B0500000000000000" pitchFamily="34" charset="0"/>
              <a:cs typeface="Arial" pitchFamily="34" charset="0"/>
            </a:endParaRPr>
          </a:p>
          <a:p>
            <a:pPr eaLnBrk="1" hangingPunct="1"/>
            <a:r>
              <a:rPr lang="en-US" sz="1400" b="1" dirty="0" err="1" smtClean="0">
                <a:latin typeface="Arial Mon" panose="020B0500000000000000" pitchFamily="34" charset="0"/>
                <a:cs typeface="Arial" pitchFamily="34" charset="0"/>
              </a:rPr>
              <a:t>Áàòëàãäñàí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îðîí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òîî</a:t>
            </a:r>
            <a:r>
              <a:rPr lang="en-US" sz="1400" b="1" dirty="0" smtClean="0">
                <a:latin typeface="Arial Mon" panose="020B0500000000000000" pitchFamily="34" charset="0"/>
                <a:cs typeface="Arial" pitchFamily="34" charset="0"/>
              </a:rPr>
              <a:t> 4.  </a:t>
            </a:r>
          </a:p>
          <a:p>
            <a:pPr eaLnBrk="1" hangingPunct="1"/>
            <a:r>
              <a:rPr lang="mn-MN" sz="1400" b="1" dirty="0" smtClean="0">
                <a:latin typeface="Arial Mon" panose="020B0500000000000000" pitchFamily="34" charset="0"/>
                <a:cs typeface="Arial" pitchFamily="34" charset="0"/>
              </a:rPr>
              <a:t>Бичиг хэрэгт 299,8 мянган төгрөгөөр бичгийн цаас, хор, маягт авсан. Шуудан холбооны зардалд 297,0 мянган төгрөгөөр интернетийн төлбөр төлсөн. Ном хэвлэлд 136,7 мянган төгрөгөөр номнууд худалдан авсан. Бага үнэтэй материалд 351,0 мянган төгрөгөөр вок, саван, жижиг материал авсан. </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Эм бэлдмэлд 40,0 мянган төгрөгөөр хүүхдэд эм авсан. Нормын хувцасны зардалд 3767,2</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mn-MN" sz="1400" b="1" dirty="0" smtClean="0">
                <a:latin typeface="Arial Mon" panose="020B0500000000000000" pitchFamily="34" charset="0"/>
                <a:cs typeface="Arial" pitchFamily="34" charset="0"/>
              </a:rPr>
              <a:t>өөр Боловсролоос нэгдсэн нэг хөнжил, гудас, дэр нийлүүлсэн</a:t>
            </a:r>
            <a:r>
              <a:rPr lang="en-US" sz="1400" b="1" dirty="0" smtClean="0">
                <a:latin typeface="Arial Mon" panose="020B0500000000000000" pitchFamily="34" charset="0"/>
                <a:cs typeface="Arial" pitchFamily="34" charset="0"/>
              </a:rPr>
              <a:t>.</a:t>
            </a:r>
          </a:p>
          <a:p>
            <a:pPr eaLnBrk="1" hangingPunct="1"/>
            <a:r>
              <a:rPr lang="en-US" sz="1400" b="1" dirty="0" err="1" smtClean="0">
                <a:latin typeface="Arial Mon" panose="020B0500000000000000" pitchFamily="34" charset="0"/>
                <a:cs typeface="Arial" pitchFamily="34" charset="0"/>
              </a:rPr>
              <a:t>Ýä</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õîãøèë</a:t>
            </a:r>
            <a:r>
              <a:rPr lang="en-US" sz="1400" b="1" dirty="0" smtClean="0">
                <a:latin typeface="Arial Mon" panose="020B0500000000000000" pitchFamily="34" charset="0"/>
                <a:cs typeface="Arial" pitchFamily="34" charset="0"/>
              </a:rPr>
              <a:t> , </a:t>
            </a:r>
            <a:r>
              <a:rPr lang="en-US" sz="1400" b="1" dirty="0" err="1" smtClean="0">
                <a:latin typeface="Arial Mon" panose="020B0500000000000000" pitchFamily="34" charset="0"/>
                <a:cs typeface="Arial" pitchFamily="34" charset="0"/>
              </a:rPr>
              <a:t>óðñãàë</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çàñâàðò</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 399,2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mn-MN" sz="1400" b="1" dirty="0" smtClean="0">
                <a:latin typeface="Arial Mon" panose="020B0500000000000000" pitchFamily="34" charset="0"/>
                <a:cs typeface="Arial" pitchFamily="34" charset="0"/>
              </a:rPr>
              <a:t>өөр Д,Отгонбаяраас засварын материал авсан</a:t>
            </a:r>
            <a:r>
              <a:rPr lang="en-US" sz="1400" b="1" dirty="0" smtClean="0">
                <a:latin typeface="Arial Mon" panose="020B0500000000000000" pitchFamily="34" charset="0"/>
                <a:cs typeface="Arial" pitchFamily="34" charset="0"/>
              </a:rPr>
              <a:t>.</a:t>
            </a:r>
            <a:endParaRPr lang="mn-MN" sz="1400" b="1" dirty="0" smtClean="0">
              <a:latin typeface="Arial Mon" panose="020B0500000000000000" pitchFamily="34" charset="0"/>
              <a:cs typeface="Arial" pitchFamily="34" charset="0"/>
            </a:endParaRPr>
          </a:p>
          <a:p>
            <a:pPr eaLnBrk="1" hangingPunct="1"/>
            <a:r>
              <a:rPr lang="mn-MN" sz="1400" b="1" dirty="0" smtClean="0">
                <a:latin typeface="Arial Mon" panose="020B0500000000000000" pitchFamily="34" charset="0"/>
                <a:cs typeface="Arial" pitchFamily="34" charset="0"/>
              </a:rPr>
              <a:t>Төлбөр хураамжийн зардалд 71,2 мянган төгрөгөөр хог хаягдлын мөнгө, гарын үсгийн баталгааны төлбөр төлсөн.  Хичээл үйлдвэрлэлд 474,2 мянган төгрөгөөр үзүүлэн, сургалтын хэрэглэгдэхүүн, хор, лю/цаас зэрэг материал авсан болно.</a:t>
            </a:r>
            <a:endParaRPr lang="en-US" sz="1400" b="1" dirty="0" smtClean="0">
              <a:latin typeface="Arial Mon" panose="020B0500000000000000" pitchFamily="34" charset="0"/>
              <a:cs typeface="Arial" pitchFamily="34" charset="0"/>
            </a:endParaRPr>
          </a:p>
          <a:p>
            <a:pPr marL="0" indent="0" eaLnBrk="1" hangingPunct="1">
              <a:buNone/>
            </a:pPr>
            <a:endParaRPr lang="en-US" sz="1400" dirty="0" smtClean="0">
              <a:latin typeface="Arial Mon" panose="020B0500000000000000" pitchFamily="34" charset="0"/>
              <a:cs typeface="Arial" pitchFamily="34" charset="0"/>
            </a:endParaRPr>
          </a:p>
          <a:p>
            <a:pPr eaLnBrk="1" hangingPunct="1"/>
            <a:endParaRPr lang="en-US" sz="1400" dirty="0" smtClean="0">
              <a:latin typeface="Arial Mon" panose="020B0500000000000000"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19553273"/>
              </p:ext>
            </p:extLst>
          </p:nvPr>
        </p:nvGraphicFramePr>
        <p:xfrm>
          <a:off x="762000" y="4495800"/>
          <a:ext cx="8000999" cy="2209802"/>
        </p:xfrm>
        <a:graphic>
          <a:graphicData uri="http://schemas.openxmlformats.org/drawingml/2006/table">
            <a:tbl>
              <a:tblPr/>
              <a:tblGrid>
                <a:gridCol w="354837"/>
                <a:gridCol w="1068326"/>
                <a:gridCol w="675335"/>
                <a:gridCol w="656258"/>
                <a:gridCol w="595210"/>
                <a:gridCol w="858476"/>
                <a:gridCol w="675335"/>
                <a:gridCol w="732566"/>
                <a:gridCol w="732566"/>
                <a:gridCol w="812691"/>
                <a:gridCol w="839399"/>
              </a:tblGrid>
              <a:tr h="776337">
                <a:tc>
                  <a:txBody>
                    <a:bodyPr/>
                    <a:lstStyle/>
                    <a:p>
                      <a:pPr algn="ctr" fontAlgn="ctr"/>
                      <a:r>
                        <a:rPr lang="en-US" sz="1050" b="0" i="0" u="none" strike="noStrike" dirty="0">
                          <a:solidFill>
                            <a:srgbClr val="000000"/>
                          </a:solidFill>
                          <a:effectLst/>
                          <a:latin typeface="Arial Mon" panose="020B0500000000000000" pitchFamily="34" charset="0"/>
                        </a:rPr>
                        <a:t>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err="1">
                          <a:solidFill>
                            <a:srgbClr val="000000"/>
                          </a:solidFill>
                          <a:effectLst/>
                          <a:latin typeface="Arial Mon" panose="020B0500000000000000" pitchFamily="34" charset="0"/>
                        </a:rPr>
                        <a:t>Áàãøèéí</a:t>
                      </a:r>
                      <a:r>
                        <a:rPr lang="en-US" sz="1050" b="0" i="0" u="none" strike="noStrike" dirty="0">
                          <a:solidFill>
                            <a:srgbClr val="000000"/>
                          </a:solidFill>
                          <a:effectLst/>
                          <a:latin typeface="Arial Mon" panose="020B0500000000000000" pitchFamily="34" charset="0"/>
                        </a:rPr>
                        <a:t> </a:t>
                      </a:r>
                      <a:r>
                        <a:rPr lang="en-US" sz="1050" b="0" i="0" u="none" strike="noStrike" dirty="0" err="1">
                          <a:solidFill>
                            <a:srgbClr val="000000"/>
                          </a:solidFill>
                          <a:effectLst/>
                          <a:latin typeface="Arial Mon" panose="020B0500000000000000" pitchFamily="34" charset="0"/>
                        </a:rPr>
                        <a:t>öàëèí</a:t>
                      </a:r>
                      <a:endParaRPr lang="en-US" sz="105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Arial Mon" panose="020B0500000000000000" pitchFamily="34" charset="0"/>
                        </a:rPr>
                        <a:t>¯</a:t>
                      </a:r>
                      <a:r>
                        <a:rPr lang="en-US" sz="1050" b="0" i="0" u="none" strike="noStrike" dirty="0" err="1">
                          <a:solidFill>
                            <a:srgbClr val="000000"/>
                          </a:solidFill>
                          <a:effectLst/>
                          <a:latin typeface="Arial Mon" panose="020B0500000000000000" pitchFamily="34" charset="0"/>
                        </a:rPr>
                        <a:t>íäñýí</a:t>
                      </a:r>
                      <a:r>
                        <a:rPr lang="en-US" sz="1050" b="0" i="0" u="none" strike="noStrike" dirty="0">
                          <a:solidFill>
                            <a:srgbClr val="000000"/>
                          </a:solidFill>
                          <a:effectLst/>
                          <a:latin typeface="Arial Mon" panose="020B0500000000000000" pitchFamily="34" charset="0"/>
                        </a:rPr>
                        <a:t> </a:t>
                      </a:r>
                      <a:r>
                        <a:rPr lang="en-US" sz="1050" b="0" i="0" u="none" strike="noStrike" dirty="0" err="1">
                          <a:solidFill>
                            <a:srgbClr val="000000"/>
                          </a:solidFill>
                          <a:effectLst/>
                          <a:latin typeface="Arial Mon" panose="020B0500000000000000" pitchFamily="34" charset="0"/>
                        </a:rPr>
                        <a:t>öàëèí</a:t>
                      </a:r>
                      <a:endParaRPr lang="en-US" sz="105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Arial Mon" panose="020B0500000000000000" pitchFamily="34" charset="0"/>
                        </a:rPr>
                        <a:t>90-ð </a:t>
                      </a:r>
                      <a:r>
                        <a:rPr lang="en-US" sz="1050" b="0" i="0" u="none" strike="noStrike" dirty="0" err="1">
                          <a:solidFill>
                            <a:srgbClr val="000000"/>
                          </a:solidFill>
                          <a:effectLst/>
                          <a:latin typeface="Arial Mon" panose="020B0500000000000000" pitchFamily="34" charset="0"/>
                        </a:rPr>
                        <a:t>òîãòîîë</a:t>
                      </a:r>
                      <a:endParaRPr lang="en-US" sz="105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err="1">
                          <a:solidFill>
                            <a:srgbClr val="000000"/>
                          </a:solidFill>
                          <a:effectLst/>
                          <a:latin typeface="Arial Mon" panose="020B0500000000000000" pitchFamily="34" charset="0"/>
                        </a:rPr>
                        <a:t>Óð</a:t>
                      </a:r>
                      <a:r>
                        <a:rPr lang="en-US" sz="1050" b="0" i="0" u="none" strike="noStrike" dirty="0">
                          <a:solidFill>
                            <a:srgbClr val="000000"/>
                          </a:solidFill>
                          <a:effectLst/>
                          <a:latin typeface="Arial Mon" panose="020B0500000000000000" pitchFamily="34" charset="0"/>
                        </a:rPr>
                        <a:t> ÷</a:t>
                      </a:r>
                      <a:r>
                        <a:rPr lang="en-US" sz="1050" b="0" i="0" u="none" strike="noStrike" dirty="0" err="1">
                          <a:solidFill>
                            <a:srgbClr val="000000"/>
                          </a:solidFill>
                          <a:effectLst/>
                          <a:latin typeface="Arial Mon" panose="020B0500000000000000" pitchFamily="34" charset="0"/>
                        </a:rPr>
                        <a:t>àäâàð</a:t>
                      </a:r>
                      <a:endParaRPr lang="en-US" sz="105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panose="020B0500000000000000" pitchFamily="34" charset="0"/>
                        </a:rPr>
                        <a:t>Àæèë õàâñàðñàí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panose="020B0500000000000000" pitchFamily="34" charset="0"/>
                        </a:rPr>
                        <a:t>Èë¿¿ öàã</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err="1">
                          <a:solidFill>
                            <a:srgbClr val="000000"/>
                          </a:solidFill>
                          <a:effectLst/>
                          <a:latin typeface="Arial Mon" panose="020B0500000000000000" pitchFamily="34" charset="0"/>
                        </a:rPr>
                        <a:t>çýðãèéí</a:t>
                      </a:r>
                      <a:r>
                        <a:rPr lang="en-US" sz="1050" b="0" i="0" u="none" strike="noStrike" dirty="0">
                          <a:solidFill>
                            <a:srgbClr val="000000"/>
                          </a:solidFill>
                          <a:effectLst/>
                          <a:latin typeface="Arial Mon" panose="020B0500000000000000" pitchFamily="34" charset="0"/>
                        </a:rPr>
                        <a:t> </a:t>
                      </a:r>
                      <a:r>
                        <a:rPr lang="en-US" sz="1050" b="0" i="0" u="none" strike="noStrike" dirty="0" err="1">
                          <a:solidFill>
                            <a:srgbClr val="000000"/>
                          </a:solidFill>
                          <a:effectLst/>
                          <a:latin typeface="Arial Mon" panose="020B0500000000000000" pitchFamily="34" charset="0"/>
                        </a:rPr>
                        <a:t>íýìýãäýë</a:t>
                      </a:r>
                      <a:endParaRPr lang="en-US" sz="105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panose="020B0500000000000000" pitchFamily="34" charset="0"/>
                        </a:rPr>
                        <a:t>Ñàðûí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panose="020B0500000000000000" pitchFamily="34" charset="0"/>
                        </a:rPr>
                        <a:t>Æèëèéí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panose="020B0500000000000000" pitchFamily="34" charset="0"/>
                        </a:rPr>
                        <a:t>¯ð ä¿íãèéí óðàìøóóëàë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918">
                <a:tc>
                  <a:txBody>
                    <a:bodyPr/>
                    <a:lstStyle/>
                    <a:p>
                      <a:pPr algn="r" fontAlgn="b"/>
                      <a:r>
                        <a:rPr lang="en-US" sz="900" b="0" i="0" u="none" strike="noStrike">
                          <a:solidFill>
                            <a:srgbClr val="000000"/>
                          </a:solidFill>
                          <a:effectLst/>
                          <a:latin typeface="Arial Mon" panose="020B0500000000000000"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900" b="0" i="0" u="none" strike="noStrike">
                          <a:solidFill>
                            <a:srgbClr val="000000"/>
                          </a:solidFill>
                          <a:effectLst/>
                          <a:latin typeface="Arial Mon" panose="020B0500000000000000" pitchFamily="34" charset="0"/>
                        </a:rPr>
                        <a:t>Б.Санчирмаа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620000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62000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Mon" panose="020B0500000000000000" pitchFamily="34" charset="0"/>
                        </a:rPr>
                        <a:t>124000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116250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93000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1015250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smtClean="0">
                          <a:solidFill>
                            <a:srgbClr val="000000"/>
                          </a:solidFill>
                          <a:effectLst/>
                          <a:latin typeface="Arial Mon" panose="020B0500000000000000" pitchFamily="34" charset="0"/>
                        </a:rPr>
                        <a:t>11</a:t>
                      </a:r>
                      <a:r>
                        <a:rPr lang="mn-MN" sz="900" b="0" i="0" u="none" strike="noStrike" dirty="0" smtClean="0">
                          <a:solidFill>
                            <a:srgbClr val="000000"/>
                          </a:solidFill>
                          <a:effectLst/>
                          <a:latin typeface="Arial Mon" panose="020B0500000000000000" pitchFamily="34" charset="0"/>
                        </a:rPr>
                        <a:t>207963</a:t>
                      </a:r>
                      <a:endParaRPr lang="en-US" sz="9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n-MN" sz="900" b="0" i="0" u="none" strike="noStrike" dirty="0" smtClean="0">
                          <a:solidFill>
                            <a:srgbClr val="000000"/>
                          </a:solidFill>
                          <a:effectLst/>
                          <a:latin typeface="Arial Mon" panose="020B0500000000000000" pitchFamily="34" charset="0"/>
                        </a:rPr>
                        <a:t>797833</a:t>
                      </a:r>
                      <a:endParaRPr lang="en-US" sz="9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918">
                <a:tc>
                  <a:txBody>
                    <a:bodyPr/>
                    <a:lstStyle/>
                    <a:p>
                      <a:pPr algn="r" fontAlgn="b"/>
                      <a:r>
                        <a:rPr lang="en-US" sz="900" b="0" i="0" u="none" strike="noStrike">
                          <a:solidFill>
                            <a:srgbClr val="000000"/>
                          </a:solidFill>
                          <a:effectLst/>
                          <a:latin typeface="Arial Mon" panose="020B0500000000000000"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Mon" panose="020B0500000000000000" pitchFamily="34" charset="0"/>
                        </a:rPr>
                        <a:t>Í.Àðèóíáàÿð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539547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53955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117754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711256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n-MN" sz="900" b="0" i="0" u="none" strike="noStrike" dirty="0" smtClean="0">
                          <a:solidFill>
                            <a:srgbClr val="000000"/>
                          </a:solidFill>
                          <a:effectLst/>
                          <a:latin typeface="Arial Mon" panose="020B0500000000000000" pitchFamily="34" charset="0"/>
                        </a:rPr>
                        <a:t>8097618</a:t>
                      </a:r>
                      <a:endParaRPr lang="en-US" sz="9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n-MN" sz="900" b="0" i="0" u="none" strike="noStrike" dirty="0" smtClean="0">
                          <a:solidFill>
                            <a:srgbClr val="000000"/>
                          </a:solidFill>
                          <a:effectLst/>
                          <a:latin typeface="Arial Mon" panose="020B0500000000000000" pitchFamily="34" charset="0"/>
                        </a:rPr>
                        <a:t>689221</a:t>
                      </a:r>
                      <a:endParaRPr lang="en-US" sz="9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918">
                <a:tc>
                  <a:txBody>
                    <a:bodyPr/>
                    <a:lstStyle/>
                    <a:p>
                      <a:pPr algn="r" fontAlgn="b"/>
                      <a:r>
                        <a:rPr lang="en-US" sz="900" b="0" i="0" u="none" strike="noStrike">
                          <a:solidFill>
                            <a:srgbClr val="000000"/>
                          </a:solidFill>
                          <a:effectLst/>
                          <a:latin typeface="Arial Mon" panose="020B0500000000000000"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900" b="0" i="0" u="none" strike="noStrike">
                          <a:solidFill>
                            <a:srgbClr val="000000"/>
                          </a:solidFill>
                          <a:effectLst/>
                          <a:latin typeface="Arial Mon" panose="020B0500000000000000" pitchFamily="34" charset="0"/>
                        </a:rPr>
                        <a:t>Г.Алтанцэцэг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437500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43750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Mon" panose="020B0500000000000000" pitchFamily="34" charset="0"/>
                        </a:rPr>
                        <a:t>82031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563281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n-MN" sz="900" b="0" i="0" u="none" strike="noStrike" dirty="0" smtClean="0">
                          <a:solidFill>
                            <a:srgbClr val="000000"/>
                          </a:solidFill>
                          <a:effectLst/>
                          <a:latin typeface="Arial Mon" panose="020B0500000000000000" pitchFamily="34" charset="0"/>
                        </a:rPr>
                        <a:t>6321923</a:t>
                      </a:r>
                      <a:endParaRPr lang="en-US" sz="9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n-MN" sz="900" b="0" i="0" u="none" strike="noStrike" dirty="0" smtClean="0">
                          <a:solidFill>
                            <a:srgbClr val="000000"/>
                          </a:solidFill>
                          <a:effectLst/>
                          <a:latin typeface="Arial Mon" panose="020B0500000000000000" pitchFamily="34" charset="0"/>
                        </a:rPr>
                        <a:t>551458</a:t>
                      </a:r>
                      <a:endParaRPr lang="en-US" sz="9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918">
                <a:tc>
                  <a:txBody>
                    <a:bodyPr/>
                    <a:lstStyle/>
                    <a:p>
                      <a:pPr algn="r" fontAlgn="b"/>
                      <a:r>
                        <a:rPr lang="en-US" sz="900" b="0" i="0" u="none" strike="noStrike">
                          <a:solidFill>
                            <a:srgbClr val="000000"/>
                          </a:solidFill>
                          <a:effectLst/>
                          <a:latin typeface="Arial Mon" panose="020B0500000000000000"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900" b="0" i="0" u="none" strike="noStrike">
                          <a:solidFill>
                            <a:srgbClr val="000000"/>
                          </a:solidFill>
                          <a:effectLst/>
                          <a:latin typeface="Arial Mon" panose="020B0500000000000000" pitchFamily="34" charset="0"/>
                        </a:rPr>
                        <a:t>Б,Баяла</a:t>
                      </a:r>
                      <a:r>
                        <a:rPr lang="en-US" sz="900" b="0" i="0" u="none" strike="noStrike">
                          <a:solidFill>
                            <a:srgbClr val="000000"/>
                          </a:solidFill>
                          <a:effectLst/>
                          <a:latin typeface="Arial Mon" panose="020B0500000000000000" pitchFamily="34" charset="0"/>
                        </a:rPr>
                        <a:t>ã</a:t>
                      </a:r>
                      <a:r>
                        <a:rPr lang="mn-MN" sz="900" b="0" i="0" u="none" strike="noStrike">
                          <a:solidFill>
                            <a:srgbClr val="000000"/>
                          </a:solidFill>
                          <a:effectLst/>
                          <a:latin typeface="Arial Mon" panose="020B0500000000000000" pitchFamily="34" charset="0"/>
                        </a:rPr>
                        <a:t>маа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420500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42050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84100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Mon" panose="020B0500000000000000" pitchFamily="34" charset="0"/>
                        </a:rPr>
                        <a:t>78844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625494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smtClean="0">
                          <a:solidFill>
                            <a:srgbClr val="000000"/>
                          </a:solidFill>
                          <a:effectLst/>
                          <a:latin typeface="Arial Mon" panose="020B0500000000000000" pitchFamily="34" charset="0"/>
                        </a:rPr>
                        <a:t>7</a:t>
                      </a:r>
                      <a:r>
                        <a:rPr lang="mn-MN" sz="900" b="0" i="0" u="none" strike="noStrike" dirty="0" smtClean="0">
                          <a:solidFill>
                            <a:srgbClr val="000000"/>
                          </a:solidFill>
                          <a:effectLst/>
                          <a:latin typeface="Arial Mon" panose="020B0500000000000000" pitchFamily="34" charset="0"/>
                        </a:rPr>
                        <a:t>068473</a:t>
                      </a:r>
                      <a:endParaRPr lang="en-US" sz="9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n-MN" sz="900" b="0" i="0" u="none" strike="noStrike" dirty="0" smtClean="0">
                          <a:solidFill>
                            <a:srgbClr val="000000"/>
                          </a:solidFill>
                          <a:effectLst/>
                          <a:latin typeface="Arial Mon" panose="020B0500000000000000" pitchFamily="34" charset="0"/>
                        </a:rPr>
                        <a:t>528508</a:t>
                      </a:r>
                      <a:endParaRPr lang="en-US" sz="9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918">
                <a:tc>
                  <a:txBody>
                    <a:bodyPr/>
                    <a:lstStyle/>
                    <a:p>
                      <a:pPr algn="l"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8875">
                <a:tc>
                  <a:txBody>
                    <a:bodyPr/>
                    <a:lstStyle/>
                    <a:p>
                      <a:pPr algn="l" fontAlgn="b"/>
                      <a:r>
                        <a:rPr lang="en-US" sz="9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Arial Mon" panose="020B0500000000000000" pitchFamily="34" charset="0"/>
                        </a:rPr>
                        <a:t>Áàãøèéí öàëèíãèéí ä¿í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solidFill>
                            <a:srgbClr val="000000"/>
                          </a:solidFill>
                          <a:effectLst/>
                          <a:latin typeface="Arial Mon" panose="020B0500000000000000" pitchFamily="34" charset="0"/>
                        </a:rPr>
                        <a:t>2017547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solidFill>
                            <a:srgbClr val="000000"/>
                          </a:solidFill>
                          <a:effectLst/>
                          <a:latin typeface="Arial Mon" panose="020B0500000000000000" pitchFamily="34" charset="0"/>
                        </a:rPr>
                        <a:t>201755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solidFill>
                            <a:srgbClr val="000000"/>
                          </a:solidFill>
                          <a:effectLst/>
                          <a:latin typeface="Arial Mon" panose="020B0500000000000000" pitchFamily="34" charset="0"/>
                        </a:rPr>
                        <a:t>124000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solidFill>
                            <a:srgbClr val="000000"/>
                          </a:solidFill>
                          <a:effectLst/>
                          <a:latin typeface="Arial Mon" panose="020B0500000000000000" pitchFamily="34" charset="0"/>
                        </a:rPr>
                        <a:t>84100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solidFill>
                            <a:srgbClr val="000000"/>
                          </a:solidFill>
                          <a:effectLst/>
                          <a:latin typeface="Arial Mon" panose="020B0500000000000000" pitchFamily="34" charset="0"/>
                        </a:rPr>
                        <a:t>394879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solidFill>
                            <a:srgbClr val="000000"/>
                          </a:solidFill>
                          <a:effectLst/>
                          <a:latin typeface="Arial Mon" panose="020B0500000000000000" pitchFamily="34" charset="0"/>
                        </a:rPr>
                        <a:t>93000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solidFill>
                            <a:srgbClr val="000000"/>
                          </a:solidFill>
                          <a:effectLst/>
                          <a:latin typeface="Arial Mon" panose="020B0500000000000000" pitchFamily="34" charset="0"/>
                        </a:rPr>
                        <a:t>2915281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smtClean="0">
                          <a:solidFill>
                            <a:srgbClr val="000000"/>
                          </a:solidFill>
                          <a:effectLst/>
                          <a:latin typeface="Arial Mon" panose="020B0500000000000000" pitchFamily="34" charset="0"/>
                        </a:rPr>
                        <a:t>3</a:t>
                      </a:r>
                      <a:r>
                        <a:rPr lang="mn-MN" sz="900" b="1" i="0" u="none" strike="noStrike" dirty="0" smtClean="0">
                          <a:solidFill>
                            <a:srgbClr val="000000"/>
                          </a:solidFill>
                          <a:effectLst/>
                          <a:latin typeface="Arial Mon" panose="020B0500000000000000" pitchFamily="34" charset="0"/>
                        </a:rPr>
                        <a:t>2695976</a:t>
                      </a:r>
                      <a:endParaRPr lang="en-US" sz="900" b="1"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smtClean="0">
                          <a:solidFill>
                            <a:srgbClr val="000000"/>
                          </a:solidFill>
                          <a:effectLst/>
                          <a:latin typeface="Arial Mon" panose="020B0500000000000000" pitchFamily="34" charset="0"/>
                        </a:rPr>
                        <a:t>2</a:t>
                      </a:r>
                      <a:r>
                        <a:rPr lang="mn-MN" sz="900" b="1" i="0" u="none" strike="noStrike" dirty="0" smtClean="0">
                          <a:solidFill>
                            <a:srgbClr val="000000"/>
                          </a:solidFill>
                          <a:effectLst/>
                          <a:latin typeface="Arial Mon" panose="020B0500000000000000" pitchFamily="34" charset="0"/>
                        </a:rPr>
                        <a:t>567020</a:t>
                      </a:r>
                      <a:endParaRPr lang="en-US" sz="900" b="1"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err="1" smtClean="0">
                <a:latin typeface="Arial Mon" panose="020B0500000000000000" pitchFamily="34" charset="0"/>
              </a:rPr>
              <a:t>Ñóðãàëòûí</a:t>
            </a:r>
            <a:r>
              <a:rPr lang="en-US" sz="1800" dirty="0" smtClean="0">
                <a:latin typeface="Arial Mon" panose="020B0500000000000000" pitchFamily="34" charset="0"/>
              </a:rPr>
              <a:t> </a:t>
            </a:r>
            <a:r>
              <a:rPr lang="en-US" sz="1800" dirty="0" err="1" smtClean="0">
                <a:latin typeface="Arial Mon" panose="020B0500000000000000" pitchFamily="34" charset="0"/>
              </a:rPr>
              <a:t>õýâèéí</a:t>
            </a:r>
            <a:r>
              <a:rPr lang="en-US" sz="1800" dirty="0" smtClean="0">
                <a:latin typeface="Arial Mon" panose="020B0500000000000000" pitchFamily="34" charset="0"/>
              </a:rPr>
              <a:t> ¿</a:t>
            </a:r>
            <a:r>
              <a:rPr lang="en-US" sz="1800" dirty="0" err="1" smtClean="0">
                <a:latin typeface="Arial Mon" panose="020B0500000000000000" pitchFamily="34" charset="0"/>
              </a:rPr>
              <a:t>éë</a:t>
            </a:r>
            <a:r>
              <a:rPr lang="en-US" sz="1800" dirty="0" smtClean="0">
                <a:latin typeface="Arial Mon" panose="020B0500000000000000" pitchFamily="34" charset="0"/>
              </a:rPr>
              <a:t> </a:t>
            </a:r>
            <a:r>
              <a:rPr lang="en-US" sz="1800" dirty="0" err="1" smtClean="0">
                <a:latin typeface="Arial Mon" panose="020B0500000000000000" pitchFamily="34" charset="0"/>
              </a:rPr>
              <a:t>àæèëëàãààã</a:t>
            </a:r>
            <a:r>
              <a:rPr lang="en-US" sz="1800" dirty="0" smtClean="0">
                <a:latin typeface="Arial Mon" panose="020B0500000000000000" pitchFamily="34" charset="0"/>
              </a:rPr>
              <a:t> </a:t>
            </a:r>
            <a:r>
              <a:rPr lang="en-US" sz="1800" dirty="0" err="1" smtClean="0">
                <a:latin typeface="Arial Mon" panose="020B0500000000000000" pitchFamily="34" charset="0"/>
              </a:rPr>
              <a:t>õàíãàõ</a:t>
            </a:r>
            <a:r>
              <a:rPr lang="en-US" sz="1800" dirty="0" smtClean="0">
                <a:latin typeface="Arial Mon" panose="020B0500000000000000" pitchFamily="34" charset="0"/>
              </a:rPr>
              <a:t> ¿</a:t>
            </a:r>
            <a:r>
              <a:rPr lang="en-US" sz="1800" dirty="0" err="1" smtClean="0">
                <a:latin typeface="Arial Mon" panose="020B0500000000000000" pitchFamily="34" charset="0"/>
              </a:rPr>
              <a:t>éë÷èëãýý</a:t>
            </a:r>
            <a:endParaRPr lang="en-US" sz="1800" dirty="0">
              <a:latin typeface="Arial Mon" panose="020B0500000000000000" pitchFamily="34" charset="0"/>
            </a:endParaRPr>
          </a:p>
        </p:txBody>
      </p:sp>
      <p:sp>
        <p:nvSpPr>
          <p:cNvPr id="3" name="Content Placeholder 2"/>
          <p:cNvSpPr>
            <a:spLocks noGrp="1"/>
          </p:cNvSpPr>
          <p:nvPr>
            <p:ph idx="1"/>
          </p:nvPr>
        </p:nvSpPr>
        <p:spPr>
          <a:xfrm>
            <a:off x="457200" y="1524000"/>
            <a:ext cx="8229600" cy="2286000"/>
          </a:xfrm>
        </p:spPr>
        <p:txBody>
          <a:bodyPr/>
          <a:lstStyle/>
          <a:p>
            <a:r>
              <a:rPr lang="en-US" sz="1400" b="1" dirty="0" err="1" smtClean="0">
                <a:latin typeface="Arial Mon" panose="020B0500000000000000" pitchFamily="34" charset="0"/>
              </a:rPr>
              <a:t>Íèéò</a:t>
            </a:r>
            <a:r>
              <a:rPr lang="en-US" sz="1400" b="1" dirty="0" smtClean="0">
                <a:latin typeface="Arial Mon" panose="020B0500000000000000" pitchFamily="34" charset="0"/>
              </a:rPr>
              <a:t> </a:t>
            </a:r>
            <a:r>
              <a:rPr lang="en-US" sz="1400" b="1" dirty="0" err="1" smtClean="0">
                <a:latin typeface="Arial Mon" panose="020B0500000000000000" pitchFamily="34" charset="0"/>
              </a:rPr>
              <a:t>áàòëàãäñàí</a:t>
            </a:r>
            <a:r>
              <a:rPr lang="en-US" sz="1400" b="1" dirty="0" smtClean="0">
                <a:latin typeface="Arial Mon" panose="020B0500000000000000" pitchFamily="34" charset="0"/>
              </a:rPr>
              <a:t> </a:t>
            </a:r>
            <a:r>
              <a:rPr lang="en-US" sz="1400" b="1" dirty="0" err="1" smtClean="0">
                <a:latin typeface="Arial Mon" panose="020B0500000000000000" pitchFamily="34" charset="0"/>
              </a:rPr>
              <a:t>îðîí</a:t>
            </a:r>
            <a:r>
              <a:rPr lang="en-US" sz="1400" b="1" dirty="0" smtClean="0">
                <a:latin typeface="Arial Mon" panose="020B0500000000000000" pitchFamily="34" charset="0"/>
              </a:rPr>
              <a:t> </a:t>
            </a:r>
            <a:r>
              <a:rPr lang="en-US" sz="1400" b="1" dirty="0" err="1" smtClean="0">
                <a:latin typeface="Arial Mon" panose="020B0500000000000000" pitchFamily="34" charset="0"/>
              </a:rPr>
              <a:t>òîî</a:t>
            </a:r>
            <a:r>
              <a:rPr lang="en-US" sz="1400" b="1" dirty="0" smtClean="0">
                <a:latin typeface="Arial Mon" panose="020B0500000000000000" pitchFamily="34" charset="0"/>
              </a:rPr>
              <a:t> 4.</a:t>
            </a:r>
          </a:p>
          <a:p>
            <a:r>
              <a:rPr lang="en-US" sz="1400" b="1" dirty="0" err="1" smtClean="0">
                <a:latin typeface="Arial Mon" panose="020B0500000000000000" pitchFamily="34" charset="0"/>
              </a:rPr>
              <a:t>Íèéò</a:t>
            </a:r>
            <a:r>
              <a:rPr lang="en-US" sz="1400" b="1" dirty="0" smtClean="0">
                <a:latin typeface="Arial Mon" panose="020B0500000000000000" pitchFamily="34" charset="0"/>
              </a:rPr>
              <a:t> </a:t>
            </a:r>
            <a:r>
              <a:rPr lang="mn-MN" sz="1400" b="1" dirty="0" smtClean="0">
                <a:latin typeface="Arial Mon" panose="020B0500000000000000" pitchFamily="34" charset="0"/>
              </a:rPr>
              <a:t>зардал</a:t>
            </a:r>
            <a:r>
              <a:rPr lang="en-US" sz="1400" b="1" dirty="0" smtClean="0">
                <a:latin typeface="Arial Mon" panose="020B0500000000000000" pitchFamily="34" charset="0"/>
              </a:rPr>
              <a:t> </a:t>
            </a:r>
            <a:r>
              <a:rPr lang="en-US" sz="1400" b="1" dirty="0" err="1" smtClean="0">
                <a:latin typeface="Arial Mon" panose="020B0500000000000000" pitchFamily="34" charset="0"/>
              </a:rPr>
              <a:t>íü</a:t>
            </a:r>
            <a:r>
              <a:rPr lang="en-US" sz="1400" b="1" dirty="0" smtClean="0">
                <a:latin typeface="Arial Mon" panose="020B0500000000000000" pitchFamily="34" charset="0"/>
              </a:rPr>
              <a:t> </a:t>
            </a:r>
            <a:r>
              <a:rPr lang="mn-MN" sz="1400" b="1" dirty="0" smtClean="0">
                <a:latin typeface="Arial Mon" panose="020B0500000000000000" pitchFamily="34" charset="0"/>
              </a:rPr>
              <a:t>36978,8</a:t>
            </a:r>
            <a:r>
              <a:rPr lang="en-US" sz="1400" b="1" dirty="0" smtClean="0">
                <a:latin typeface="Arial Mon" panose="020B0500000000000000" pitchFamily="34" charset="0"/>
              </a:rPr>
              <a:t> </a:t>
            </a:r>
            <a:r>
              <a:rPr lang="en-US" sz="1400" b="1" dirty="0" err="1" smtClean="0">
                <a:latin typeface="Arial Mon" panose="020B0500000000000000" pitchFamily="34" charset="0"/>
              </a:rPr>
              <a:t>ìÿíãàí</a:t>
            </a:r>
            <a:r>
              <a:rPr lang="en-US" sz="1400" b="1" dirty="0" smtClean="0">
                <a:latin typeface="Arial Mon" panose="020B0500000000000000" pitchFamily="34" charset="0"/>
              </a:rPr>
              <a:t> </a:t>
            </a:r>
            <a:r>
              <a:rPr lang="en-US" sz="1400" b="1" dirty="0" err="1" smtClean="0">
                <a:latin typeface="Arial Mon" panose="020B0500000000000000" pitchFamily="34" charset="0"/>
              </a:rPr>
              <a:t>òºãðºã</a:t>
            </a:r>
            <a:r>
              <a:rPr lang="en-US" sz="1400" b="1" dirty="0" smtClean="0">
                <a:latin typeface="Arial Mon" panose="020B0500000000000000" pitchFamily="34" charset="0"/>
              </a:rPr>
              <a:t>.  ¯¿</a:t>
            </a:r>
            <a:r>
              <a:rPr lang="en-US" sz="1400" b="1" dirty="0" err="1" smtClean="0">
                <a:latin typeface="Arial Mon" panose="020B0500000000000000" pitchFamily="34" charset="0"/>
              </a:rPr>
              <a:t>íýýñ</a:t>
            </a:r>
            <a:r>
              <a:rPr lang="en-US" sz="1400" b="1" dirty="0" smtClean="0">
                <a:latin typeface="Arial Mon" panose="020B0500000000000000" pitchFamily="34" charset="0"/>
              </a:rPr>
              <a:t> </a:t>
            </a:r>
            <a:r>
              <a:rPr lang="en-US" sz="1400" b="1" dirty="0" err="1" smtClean="0">
                <a:latin typeface="Arial Mon" panose="020B0500000000000000" pitchFamily="34" charset="0"/>
              </a:rPr>
              <a:t>öàëèí</a:t>
            </a:r>
            <a:r>
              <a:rPr lang="en-US" sz="1400" b="1" dirty="0" smtClean="0">
                <a:latin typeface="Arial Mon" panose="020B0500000000000000" pitchFamily="34" charset="0"/>
              </a:rPr>
              <a:t> </a:t>
            </a:r>
            <a:r>
              <a:rPr lang="en-US" sz="1400" b="1" dirty="0" err="1" smtClean="0">
                <a:latin typeface="Arial Mon" panose="020B0500000000000000" pitchFamily="34" charset="0"/>
              </a:rPr>
              <a:t>õºëñ</a:t>
            </a:r>
            <a:r>
              <a:rPr lang="en-US" sz="1400" b="1" dirty="0" smtClean="0">
                <a:latin typeface="Arial Mon" panose="020B0500000000000000" pitchFamily="34" charset="0"/>
              </a:rPr>
              <a:t> 2</a:t>
            </a:r>
            <a:r>
              <a:rPr lang="mn-MN" sz="1400" b="1" dirty="0" smtClean="0">
                <a:latin typeface="Arial Mon" panose="020B0500000000000000" pitchFamily="34" charset="0"/>
              </a:rPr>
              <a:t>3000,0</a:t>
            </a:r>
            <a:r>
              <a:rPr lang="en-US" sz="1400" b="1" dirty="0" smtClean="0">
                <a:latin typeface="Arial Mon" panose="020B0500000000000000" pitchFamily="34" charset="0"/>
              </a:rPr>
              <a:t> , ¿ð </a:t>
            </a:r>
            <a:r>
              <a:rPr lang="en-US" sz="1400" b="1" dirty="0" err="1" smtClean="0">
                <a:latin typeface="Arial Mon" panose="020B0500000000000000" pitchFamily="34" charset="0"/>
              </a:rPr>
              <a:t>ä¿íãèéí</a:t>
            </a:r>
            <a:r>
              <a:rPr lang="en-US" sz="1400" b="1" dirty="0" smtClean="0">
                <a:latin typeface="Arial Mon" panose="020B0500000000000000" pitchFamily="34" charset="0"/>
              </a:rPr>
              <a:t> </a:t>
            </a:r>
            <a:r>
              <a:rPr lang="en-US" sz="1400" b="1" dirty="0" err="1" smtClean="0">
                <a:latin typeface="Arial Mon" panose="020B0500000000000000" pitchFamily="34" charset="0"/>
              </a:rPr>
              <a:t>óðàìøóóëàë</a:t>
            </a:r>
            <a:r>
              <a:rPr lang="en-US" sz="1400" b="1" dirty="0" smtClean="0">
                <a:latin typeface="Arial Mon" panose="020B0500000000000000" pitchFamily="34" charset="0"/>
              </a:rPr>
              <a:t> 2</a:t>
            </a:r>
            <a:r>
              <a:rPr lang="mn-MN" sz="1400" b="1" dirty="0" smtClean="0">
                <a:latin typeface="Arial Mon" panose="020B0500000000000000" pitchFamily="34" charset="0"/>
              </a:rPr>
              <a:t>150,0</a:t>
            </a:r>
            <a:r>
              <a:rPr lang="en-US" sz="1400" b="1" dirty="0" smtClean="0">
                <a:latin typeface="Arial Mon" panose="020B0500000000000000" pitchFamily="34" charset="0"/>
              </a:rPr>
              <a:t> </a:t>
            </a:r>
            <a:r>
              <a:rPr lang="en-US" sz="1400" b="1" dirty="0" err="1" smtClean="0">
                <a:latin typeface="Arial Mon" panose="020B0500000000000000" pitchFamily="34" charset="0"/>
              </a:rPr>
              <a:t>ìÿíãàí</a:t>
            </a:r>
            <a:r>
              <a:rPr lang="en-US" sz="1400" b="1" dirty="0" smtClean="0">
                <a:latin typeface="Arial Mon" panose="020B0500000000000000" pitchFamily="34" charset="0"/>
              </a:rPr>
              <a:t> </a:t>
            </a:r>
            <a:r>
              <a:rPr lang="en-US" sz="1400" b="1" dirty="0" err="1" smtClean="0">
                <a:latin typeface="Arial Mon" panose="020B0500000000000000" pitchFamily="34" charset="0"/>
              </a:rPr>
              <a:t>òºãðºã</a:t>
            </a:r>
            <a:r>
              <a:rPr lang="mn-MN" sz="1400" b="1" dirty="0" smtClean="0">
                <a:latin typeface="Arial Mon" panose="020B0500000000000000" pitchFamily="34" charset="0"/>
              </a:rPr>
              <a:t>, НДШ-д 2766,5 мянган төгрөг</a:t>
            </a:r>
            <a:r>
              <a:rPr lang="en-US" sz="1400" b="1" dirty="0" smtClean="0">
                <a:latin typeface="Arial Mon" panose="020B0500000000000000" pitchFamily="34" charset="0"/>
              </a:rPr>
              <a:t>.</a:t>
            </a:r>
          </a:p>
          <a:p>
            <a:r>
              <a:rPr lang="en-US" sz="1400" b="1" dirty="0" err="1" smtClean="0">
                <a:latin typeface="Arial Mon" panose="020B0500000000000000" pitchFamily="34" charset="0"/>
              </a:rPr>
              <a:t>Òîãòìîë</a:t>
            </a:r>
            <a:r>
              <a:rPr lang="en-US" sz="1400" b="1" dirty="0" smtClean="0">
                <a:latin typeface="Arial Mon" panose="020B0500000000000000" pitchFamily="34" charset="0"/>
              </a:rPr>
              <a:t> </a:t>
            </a:r>
            <a:r>
              <a:rPr lang="en-US" sz="1400" b="1" dirty="0" err="1" smtClean="0">
                <a:latin typeface="Arial Mon" panose="020B0500000000000000" pitchFamily="34" charset="0"/>
              </a:rPr>
              <a:t>çàðäàëä</a:t>
            </a:r>
            <a:r>
              <a:rPr lang="en-US" sz="1400" b="1" dirty="0" smtClean="0">
                <a:latin typeface="Arial Mon" panose="020B0500000000000000" pitchFamily="34" charset="0"/>
              </a:rPr>
              <a:t> :</a:t>
            </a:r>
            <a:r>
              <a:rPr lang="en-US" sz="1400" b="1" dirty="0" err="1" smtClean="0">
                <a:latin typeface="Arial Mon" panose="020B0500000000000000" pitchFamily="34" charset="0"/>
              </a:rPr>
              <a:t>Ò¿ëø</a:t>
            </a:r>
            <a:r>
              <a:rPr lang="en-US" sz="1400" b="1" dirty="0" smtClean="0">
                <a:latin typeface="Arial Mon" panose="020B0500000000000000" pitchFamily="34" charset="0"/>
              </a:rPr>
              <a:t> </a:t>
            </a:r>
            <a:r>
              <a:rPr lang="en-US" sz="1400" b="1" dirty="0" err="1" smtClean="0">
                <a:latin typeface="Arial Mon" panose="020B0500000000000000" pitchFamily="34" charset="0"/>
              </a:rPr>
              <a:t>õàëààëò</a:t>
            </a:r>
            <a:r>
              <a:rPr lang="en-US" sz="1400" b="1" dirty="0" smtClean="0">
                <a:latin typeface="Arial Mon" panose="020B0500000000000000" pitchFamily="34" charset="0"/>
              </a:rPr>
              <a:t> </a:t>
            </a:r>
            <a:r>
              <a:rPr lang="mn-MN" sz="1400" b="1" dirty="0" smtClean="0">
                <a:latin typeface="Arial Mon" panose="020B0500000000000000" pitchFamily="34" charset="0"/>
              </a:rPr>
              <a:t>6893</a:t>
            </a:r>
            <a:r>
              <a:rPr lang="en-US" sz="1400" b="1" dirty="0" smtClean="0">
                <a:latin typeface="Arial Mon" panose="020B0500000000000000" pitchFamily="34" charset="0"/>
              </a:rPr>
              <a:t>.0 </a:t>
            </a:r>
            <a:r>
              <a:rPr lang="en-US" sz="1400" b="1" dirty="0" err="1" smtClean="0">
                <a:latin typeface="Arial Mon" panose="020B0500000000000000" pitchFamily="34" charset="0"/>
              </a:rPr>
              <a:t>ìÿíãàí</a:t>
            </a:r>
            <a:r>
              <a:rPr lang="en-US" sz="1400" b="1" dirty="0" smtClean="0">
                <a:latin typeface="Arial Mon" panose="020B0500000000000000" pitchFamily="34" charset="0"/>
              </a:rPr>
              <a:t> </a:t>
            </a:r>
            <a:r>
              <a:rPr lang="en-US" sz="1400" b="1" dirty="0" err="1" smtClean="0">
                <a:latin typeface="Arial Mon" panose="020B0500000000000000" pitchFamily="34" charset="0"/>
              </a:rPr>
              <a:t>òºãðºã</a:t>
            </a:r>
            <a:r>
              <a:rPr lang="en-US" sz="1400" b="1" dirty="0" smtClean="0">
                <a:latin typeface="Arial Mon" panose="020B0500000000000000" pitchFamily="34" charset="0"/>
              </a:rPr>
              <a:t> </a:t>
            </a:r>
            <a:r>
              <a:rPr lang="mn-MN" sz="1400" b="1" dirty="0" smtClean="0">
                <a:latin typeface="Arial Mon" panose="020B0500000000000000" pitchFamily="34" charset="0"/>
              </a:rPr>
              <a:t>өөр</a:t>
            </a:r>
            <a:r>
              <a:rPr lang="en-US" sz="1400" b="1" dirty="0" smtClean="0">
                <a:latin typeface="Arial Mon" panose="020B0500000000000000" pitchFamily="34" charset="0"/>
              </a:rPr>
              <a:t> 57.5 </a:t>
            </a:r>
            <a:r>
              <a:rPr lang="en-US" sz="1400" b="1" dirty="0" err="1" smtClean="0">
                <a:latin typeface="Arial Mon" panose="020B0500000000000000" pitchFamily="34" charset="0"/>
              </a:rPr>
              <a:t>òîíí</a:t>
            </a:r>
            <a:r>
              <a:rPr lang="en-US" sz="1400" b="1" dirty="0" smtClean="0">
                <a:latin typeface="Arial Mon" panose="020B0500000000000000" pitchFamily="34" charset="0"/>
              </a:rPr>
              <a:t> í¿¿</a:t>
            </a:r>
            <a:r>
              <a:rPr lang="en-US" sz="1400" b="1" dirty="0" err="1" smtClean="0">
                <a:latin typeface="Arial Mon" panose="020B0500000000000000" pitchFamily="34" charset="0"/>
              </a:rPr>
              <a:t>ðñ</a:t>
            </a:r>
            <a:r>
              <a:rPr lang="en-US" sz="1400" b="1" dirty="0" smtClean="0">
                <a:latin typeface="Arial Mon" panose="020B0500000000000000" pitchFamily="34" charset="0"/>
              </a:rPr>
              <a:t> ò</a:t>
            </a:r>
            <a:r>
              <a:rPr lang="mn-MN" sz="1400" b="1" dirty="0" smtClean="0">
                <a:latin typeface="Arial Mon" panose="020B0500000000000000" pitchFamily="34" charset="0"/>
              </a:rPr>
              <a:t>атан зарцуулсан</a:t>
            </a:r>
            <a:r>
              <a:rPr lang="en-US" sz="1400" b="1" dirty="0" smtClean="0">
                <a:latin typeface="Arial Mon" panose="020B0500000000000000" pitchFamily="34" charset="0"/>
              </a:rPr>
              <a:t>.</a:t>
            </a:r>
          </a:p>
          <a:p>
            <a:r>
              <a:rPr lang="en-US" sz="1400" b="1" dirty="0" err="1" smtClean="0">
                <a:latin typeface="Arial Mon" panose="020B0500000000000000" pitchFamily="34" charset="0"/>
              </a:rPr>
              <a:t>Ãýðýë</a:t>
            </a:r>
            <a:r>
              <a:rPr lang="en-US" sz="1400" b="1" dirty="0" smtClean="0">
                <a:latin typeface="Arial Mon" panose="020B0500000000000000" pitchFamily="34" charset="0"/>
              </a:rPr>
              <a:t> </a:t>
            </a:r>
            <a:r>
              <a:rPr lang="en-US" sz="1400" b="1" dirty="0" err="1" smtClean="0">
                <a:latin typeface="Arial Mon" panose="020B0500000000000000" pitchFamily="34" charset="0"/>
              </a:rPr>
              <a:t>öàõèëãààí</a:t>
            </a:r>
            <a:r>
              <a:rPr lang="mn-MN" sz="1400" b="1" dirty="0" smtClean="0">
                <a:latin typeface="Arial Mon" panose="020B0500000000000000" pitchFamily="34" charset="0"/>
              </a:rPr>
              <a:t>ы зардалд</a:t>
            </a:r>
            <a:r>
              <a:rPr lang="en-US" sz="1400" b="1" dirty="0" smtClean="0">
                <a:latin typeface="Arial Mon" panose="020B0500000000000000" pitchFamily="34" charset="0"/>
              </a:rPr>
              <a:t> 1</a:t>
            </a:r>
            <a:r>
              <a:rPr lang="mn-MN" sz="1400" b="1" dirty="0" smtClean="0">
                <a:latin typeface="Arial Mon" panose="020B0500000000000000" pitchFamily="34" charset="0"/>
              </a:rPr>
              <a:t>100,3</a:t>
            </a:r>
            <a:r>
              <a:rPr lang="en-US" sz="1400" b="1" dirty="0" smtClean="0">
                <a:latin typeface="Arial Mon" panose="020B0500000000000000" pitchFamily="34" charset="0"/>
              </a:rPr>
              <a:t> </a:t>
            </a:r>
            <a:r>
              <a:rPr lang="en-US" sz="1400" b="1" dirty="0" err="1" smtClean="0">
                <a:latin typeface="Arial Mon" panose="020B0500000000000000" pitchFamily="34" charset="0"/>
              </a:rPr>
              <a:t>ìÿíãàí</a:t>
            </a:r>
            <a:r>
              <a:rPr lang="en-US" sz="1400" b="1" dirty="0" smtClean="0">
                <a:latin typeface="Arial Mon" panose="020B0500000000000000" pitchFamily="34" charset="0"/>
              </a:rPr>
              <a:t> </a:t>
            </a:r>
            <a:r>
              <a:rPr lang="en-US" sz="1400" b="1" dirty="0" err="1" smtClean="0">
                <a:latin typeface="Arial Mon" panose="020B0500000000000000" pitchFamily="34" charset="0"/>
              </a:rPr>
              <a:t>òºãðºã</a:t>
            </a:r>
            <a:r>
              <a:rPr lang="mn-MN" sz="1400" b="1" dirty="0" smtClean="0">
                <a:latin typeface="Arial Mon" panose="020B0500000000000000" pitchFamily="34" charset="0"/>
              </a:rPr>
              <a:t>өөр</a:t>
            </a:r>
            <a:r>
              <a:rPr lang="en-US" sz="1400" b="1" dirty="0" smtClean="0">
                <a:latin typeface="Arial Mon" panose="020B0500000000000000" pitchFamily="34" charset="0"/>
              </a:rPr>
              <a:t> </a:t>
            </a:r>
            <a:r>
              <a:rPr lang="mn-MN" sz="1400" b="1" dirty="0" smtClean="0">
                <a:latin typeface="Arial Mon" panose="020B0500000000000000" pitchFamily="34" charset="0"/>
              </a:rPr>
              <a:t>8858.55</a:t>
            </a:r>
            <a:r>
              <a:rPr lang="en-US" sz="1400" b="1" dirty="0" err="1" smtClean="0">
                <a:latin typeface="Arial Mon" panose="020B0500000000000000" pitchFamily="34" charset="0"/>
              </a:rPr>
              <a:t>êâ</a:t>
            </a:r>
            <a:r>
              <a:rPr lang="en-US" sz="1400" b="1" dirty="0" smtClean="0">
                <a:latin typeface="Arial Mon" panose="020B0500000000000000" pitchFamily="34" charset="0"/>
              </a:rPr>
              <a:t> </a:t>
            </a:r>
            <a:r>
              <a:rPr lang="en-US" sz="1400" b="1" dirty="0" err="1" smtClean="0">
                <a:latin typeface="Arial Mon" panose="020B0500000000000000" pitchFamily="34" charset="0"/>
              </a:rPr>
              <a:t>öàõèëãààí</a:t>
            </a:r>
            <a:r>
              <a:rPr lang="en-US" sz="1400" b="1" dirty="0" smtClean="0">
                <a:latin typeface="Arial Mon" panose="020B0500000000000000" pitchFamily="34" charset="0"/>
              </a:rPr>
              <a:t> </a:t>
            </a:r>
            <a:r>
              <a:rPr lang="en-US" sz="1400" b="1" dirty="0" err="1" smtClean="0">
                <a:latin typeface="Arial Mon" panose="020B0500000000000000" pitchFamily="34" charset="0"/>
              </a:rPr>
              <a:t>çàðöóóë</a:t>
            </a:r>
            <a:r>
              <a:rPr lang="mn-MN" sz="1400" b="1" dirty="0" smtClean="0">
                <a:latin typeface="Arial Mon" panose="020B0500000000000000" pitchFamily="34" charset="0"/>
              </a:rPr>
              <a:t>сан</a:t>
            </a:r>
            <a:r>
              <a:rPr lang="en-US" sz="1400" b="1" dirty="0" smtClean="0">
                <a:latin typeface="Arial Mon" panose="020B0500000000000000" pitchFamily="34" charset="0"/>
              </a:rPr>
              <a:t>.</a:t>
            </a:r>
          </a:p>
          <a:p>
            <a:r>
              <a:rPr lang="en-US" sz="1400" b="1" dirty="0" err="1" smtClean="0">
                <a:latin typeface="Arial Mon" panose="020B0500000000000000" pitchFamily="34" charset="0"/>
              </a:rPr>
              <a:t>Öýâýð</a:t>
            </a:r>
            <a:r>
              <a:rPr lang="en-US" sz="1400" b="1" dirty="0" smtClean="0">
                <a:latin typeface="Arial Mon" panose="020B0500000000000000" pitchFamily="34" charset="0"/>
              </a:rPr>
              <a:t> </a:t>
            </a:r>
            <a:r>
              <a:rPr lang="en-US" sz="1400" b="1" dirty="0" err="1" smtClean="0">
                <a:latin typeface="Arial Mon" panose="020B0500000000000000" pitchFamily="34" charset="0"/>
              </a:rPr>
              <a:t>áîõèð</a:t>
            </a:r>
            <a:r>
              <a:rPr lang="en-US" sz="1400" b="1" dirty="0" smtClean="0">
                <a:latin typeface="Arial Mon" panose="020B0500000000000000" pitchFamily="34" charset="0"/>
              </a:rPr>
              <a:t> </a:t>
            </a:r>
            <a:r>
              <a:rPr lang="en-US" sz="1400" b="1" dirty="0" err="1" smtClean="0">
                <a:latin typeface="Arial Mon" panose="020B0500000000000000" pitchFamily="34" charset="0"/>
              </a:rPr>
              <a:t>óñ</a:t>
            </a:r>
            <a:r>
              <a:rPr lang="mn-MN" sz="1400" b="1" dirty="0" smtClean="0">
                <a:latin typeface="Arial Mon" panose="020B0500000000000000" pitchFamily="34" charset="0"/>
              </a:rPr>
              <a:t>ны зардалд 100,0</a:t>
            </a:r>
            <a:r>
              <a:rPr lang="en-US" sz="1400" b="1" dirty="0" smtClean="0">
                <a:latin typeface="Arial Mon" panose="020B0500000000000000" pitchFamily="34" charset="0"/>
              </a:rPr>
              <a:t> </a:t>
            </a:r>
            <a:r>
              <a:rPr lang="en-US" sz="1400" b="1" dirty="0" err="1" smtClean="0">
                <a:latin typeface="Arial Mon" panose="020B0500000000000000" pitchFamily="34" charset="0"/>
              </a:rPr>
              <a:t>ìÿíãàí</a:t>
            </a:r>
            <a:r>
              <a:rPr lang="en-US" sz="1400" b="1" dirty="0" smtClean="0">
                <a:latin typeface="Arial Mon" panose="020B0500000000000000" pitchFamily="34" charset="0"/>
              </a:rPr>
              <a:t> </a:t>
            </a:r>
            <a:r>
              <a:rPr lang="en-US" sz="1400" b="1" dirty="0" err="1" smtClean="0">
                <a:latin typeface="Arial Mon" panose="020B0500000000000000" pitchFamily="34" charset="0"/>
              </a:rPr>
              <a:t>òºãðºã</a:t>
            </a:r>
            <a:r>
              <a:rPr lang="mn-MN" sz="1400" b="1" dirty="0" smtClean="0">
                <a:latin typeface="Arial Mon" panose="020B0500000000000000" pitchFamily="34" charset="0"/>
              </a:rPr>
              <a:t>ийг ЗДТГ-н татварт төлсөн</a:t>
            </a:r>
            <a:r>
              <a:rPr lang="en-US" sz="1400" b="1" dirty="0" smtClean="0">
                <a:latin typeface="Arial Mon" panose="020B0500000000000000" pitchFamily="34" charset="0"/>
              </a:rPr>
              <a:t>.</a:t>
            </a:r>
          </a:p>
          <a:p>
            <a:r>
              <a:rPr lang="en-US" sz="1400" b="1" dirty="0" err="1" smtClean="0">
                <a:latin typeface="Arial Mon" panose="020B0500000000000000" pitchFamily="34" charset="0"/>
              </a:rPr>
              <a:t>Òýýâýð</a:t>
            </a:r>
            <a:r>
              <a:rPr lang="en-US" sz="1400" b="1" dirty="0" smtClean="0">
                <a:latin typeface="Arial Mon" panose="020B0500000000000000" pitchFamily="34" charset="0"/>
              </a:rPr>
              <a:t> </a:t>
            </a:r>
            <a:r>
              <a:rPr lang="en-US" sz="1400" b="1" dirty="0" err="1" smtClean="0">
                <a:latin typeface="Arial Mon" panose="020B0500000000000000" pitchFamily="34" charset="0"/>
              </a:rPr>
              <a:t>øàòàõóóíä</a:t>
            </a:r>
            <a:r>
              <a:rPr lang="en-US" sz="1400" b="1" dirty="0" smtClean="0">
                <a:latin typeface="Arial Mon" panose="020B0500000000000000" pitchFamily="34" charset="0"/>
              </a:rPr>
              <a:t> </a:t>
            </a:r>
            <a:r>
              <a:rPr lang="mn-MN" sz="1400" b="1" dirty="0" smtClean="0">
                <a:latin typeface="Arial Mon" panose="020B0500000000000000" pitchFamily="34" charset="0"/>
              </a:rPr>
              <a:t>804</a:t>
            </a:r>
            <a:r>
              <a:rPr lang="en-US" sz="1400" b="1" dirty="0" smtClean="0">
                <a:latin typeface="Arial Mon" panose="020B0500000000000000" pitchFamily="34" charset="0"/>
              </a:rPr>
              <a:t>.0 </a:t>
            </a:r>
            <a:r>
              <a:rPr lang="en-US" sz="1400" b="1" dirty="0" err="1" smtClean="0">
                <a:latin typeface="Arial Mon" panose="020B0500000000000000" pitchFamily="34" charset="0"/>
              </a:rPr>
              <a:t>ìÿíãàí</a:t>
            </a:r>
            <a:r>
              <a:rPr lang="en-US" sz="1400" b="1" dirty="0" smtClean="0">
                <a:latin typeface="Arial Mon" panose="020B0500000000000000" pitchFamily="34" charset="0"/>
              </a:rPr>
              <a:t> </a:t>
            </a:r>
            <a:r>
              <a:rPr lang="en-US" sz="1400" b="1" dirty="0" err="1" smtClean="0">
                <a:latin typeface="Arial Mon" panose="020B0500000000000000" pitchFamily="34" charset="0"/>
              </a:rPr>
              <a:t>òºãðºãèéã</a:t>
            </a:r>
            <a:r>
              <a:rPr lang="en-US" sz="1400" b="1" dirty="0" smtClean="0">
                <a:latin typeface="Arial Mon" panose="020B0500000000000000" pitchFamily="34" charset="0"/>
              </a:rPr>
              <a:t> </a:t>
            </a:r>
            <a:r>
              <a:rPr lang="en-US" sz="1400" b="1" dirty="0" err="1" smtClean="0">
                <a:latin typeface="Arial Mon" panose="020B0500000000000000" pitchFamily="34" charset="0"/>
              </a:rPr>
              <a:t>ñóðãàëò</a:t>
            </a:r>
            <a:r>
              <a:rPr lang="en-US" sz="1400" b="1" dirty="0" smtClean="0">
                <a:latin typeface="Arial Mon" panose="020B0500000000000000" pitchFamily="34" charset="0"/>
              </a:rPr>
              <a:t> </a:t>
            </a:r>
            <a:r>
              <a:rPr lang="en-US" sz="1400" b="1" dirty="0" err="1" smtClean="0">
                <a:latin typeface="Arial Mon" panose="020B0500000000000000" pitchFamily="34" charset="0"/>
              </a:rPr>
              <a:t>àëáàí</a:t>
            </a:r>
            <a:r>
              <a:rPr lang="en-US" sz="1400" b="1" dirty="0" smtClean="0">
                <a:latin typeface="Arial Mon" panose="020B0500000000000000" pitchFamily="34" charset="0"/>
              </a:rPr>
              <a:t> </a:t>
            </a:r>
            <a:r>
              <a:rPr lang="en-US" sz="1400" b="1" dirty="0" err="1" smtClean="0">
                <a:latin typeface="Arial Mon" panose="020B0500000000000000" pitchFamily="34" charset="0"/>
              </a:rPr>
              <a:t>õýðýãöýýíä</a:t>
            </a:r>
            <a:r>
              <a:rPr lang="en-US" sz="1400" b="1" dirty="0" smtClean="0">
                <a:latin typeface="Arial Mon" panose="020B0500000000000000" pitchFamily="34" charset="0"/>
              </a:rPr>
              <a:t> </a:t>
            </a:r>
            <a:r>
              <a:rPr lang="mn-MN" sz="1400" b="1" dirty="0" smtClean="0">
                <a:latin typeface="Arial Mon" panose="020B0500000000000000" pitchFamily="34" charset="0"/>
              </a:rPr>
              <a:t>шатахууны үнэнд </a:t>
            </a:r>
            <a:r>
              <a:rPr lang="en-US" sz="1400" b="1" dirty="0" err="1" smtClean="0">
                <a:latin typeface="Arial Mon" panose="020B0500000000000000" pitchFamily="34" charset="0"/>
              </a:rPr>
              <a:t>çàðöóóë</a:t>
            </a:r>
            <a:r>
              <a:rPr lang="mn-MN" sz="1400" b="1" dirty="0" smtClean="0">
                <a:latin typeface="Arial Mon" panose="020B0500000000000000" pitchFamily="34" charset="0"/>
              </a:rPr>
              <a:t>са</a:t>
            </a:r>
            <a:r>
              <a:rPr lang="en-US" sz="1400" b="1" dirty="0" smtClean="0">
                <a:latin typeface="Arial Mon" panose="020B0500000000000000" pitchFamily="34" charset="0"/>
              </a:rPr>
              <a:t>í </a:t>
            </a:r>
            <a:r>
              <a:rPr lang="en-US" sz="1400" b="1" dirty="0" err="1" smtClean="0">
                <a:latin typeface="Arial Mon" panose="020B0500000000000000" pitchFamily="34" charset="0"/>
              </a:rPr>
              <a:t>áàéíà</a:t>
            </a:r>
            <a:r>
              <a:rPr lang="en-US" sz="1400" b="1" dirty="0" smtClean="0">
                <a:latin typeface="Arial Mon" panose="020B0500000000000000" pitchFamily="34" charset="0"/>
              </a:rPr>
              <a:t>.</a:t>
            </a:r>
            <a:endParaRPr lang="en-US" sz="1400" b="1" dirty="0">
              <a:latin typeface="Arial Mon" panose="020B0500000000000000"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403168439"/>
              </p:ext>
            </p:extLst>
          </p:nvPr>
        </p:nvGraphicFramePr>
        <p:xfrm>
          <a:off x="304799" y="3809998"/>
          <a:ext cx="8458200" cy="2895605"/>
        </p:xfrm>
        <a:graphic>
          <a:graphicData uri="http://schemas.openxmlformats.org/drawingml/2006/table">
            <a:tbl>
              <a:tblPr/>
              <a:tblGrid>
                <a:gridCol w="533401"/>
                <a:gridCol w="1763378"/>
                <a:gridCol w="880203"/>
                <a:gridCol w="880203"/>
                <a:gridCol w="880203"/>
                <a:gridCol w="880203"/>
                <a:gridCol w="880203"/>
                <a:gridCol w="880203"/>
                <a:gridCol w="880203"/>
              </a:tblGrid>
              <a:tr h="376053">
                <a:tc rowSpan="2">
                  <a:txBody>
                    <a:bodyPr/>
                    <a:lstStyle/>
                    <a:p>
                      <a:pPr algn="ctr" fontAlgn="ctr"/>
                      <a:r>
                        <a:rPr lang="en-US" sz="1200" b="0" i="0" u="none" strike="noStrike" dirty="0">
                          <a:solidFill>
                            <a:srgbClr val="000000"/>
                          </a:solidFill>
                          <a:effectLst/>
                          <a:latin typeface="Arial Mon"/>
                        </a:rPr>
                        <a:t>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dirty="0" err="1">
                          <a:solidFill>
                            <a:srgbClr val="000000"/>
                          </a:solidFill>
                          <a:effectLst/>
                          <a:latin typeface="Arial Mon"/>
                        </a:rPr>
                        <a:t>Áàãø</a:t>
                      </a:r>
                      <a:r>
                        <a:rPr lang="en-US" sz="1200" b="0" i="0" u="none" strike="noStrike" dirty="0">
                          <a:solidFill>
                            <a:srgbClr val="000000"/>
                          </a:solidFill>
                          <a:effectLst/>
                          <a:latin typeface="Arial Mon"/>
                        </a:rPr>
                        <a:t> </a:t>
                      </a:r>
                      <a:r>
                        <a:rPr lang="en-US" sz="1200" b="0" i="0" u="none" strike="noStrike" dirty="0" err="1">
                          <a:solidFill>
                            <a:srgbClr val="000000"/>
                          </a:solidFill>
                          <a:effectLst/>
                          <a:latin typeface="Arial Mon"/>
                        </a:rPr>
                        <a:t>àæèë÷äûí</a:t>
                      </a:r>
                      <a:r>
                        <a:rPr lang="en-US" sz="1200" b="0" i="0" u="none" strike="noStrike" dirty="0">
                          <a:solidFill>
                            <a:srgbClr val="000000"/>
                          </a:solidFill>
                          <a:effectLst/>
                          <a:latin typeface="Arial Mon"/>
                        </a:rPr>
                        <a:t> </a:t>
                      </a:r>
                      <a:r>
                        <a:rPr lang="en-US" sz="1200" b="0" i="0" u="none" strike="noStrike" dirty="0" err="1">
                          <a:solidFill>
                            <a:srgbClr val="000000"/>
                          </a:solidFill>
                          <a:effectLst/>
                          <a:latin typeface="Arial Mon"/>
                        </a:rPr>
                        <a:t>íýð</a:t>
                      </a:r>
                      <a:endParaRPr lang="en-US" sz="120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mn-MN" sz="1200" b="0" i="0" u="none" strike="noStrike">
                          <a:solidFill>
                            <a:srgbClr val="000000"/>
                          </a:solidFill>
                          <a:effectLst/>
                          <a:latin typeface="Arial Mon"/>
                        </a:rPr>
                        <a:t>Үндсэн  </a:t>
                      </a:r>
                      <a:r>
                        <a:rPr lang="en-US" sz="1200" b="0" i="0" u="none" strike="noStrike">
                          <a:solidFill>
                            <a:srgbClr val="000000"/>
                          </a:solidFill>
                          <a:effectLst/>
                          <a:latin typeface="Arial Mon"/>
                        </a:rPr>
                        <a:t>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000" b="0" i="0" u="none" strike="noStrike">
                          <a:solidFill>
                            <a:srgbClr val="000000"/>
                          </a:solidFill>
                          <a:effectLst/>
                          <a:latin typeface="Arial Mon"/>
                        </a:rPr>
                        <a:t>Íýìýãäë¿¿ä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a:txBody>
                    <a:bodyPr/>
                    <a:lstStyle/>
                    <a:p>
                      <a:pPr algn="ctr" fontAlgn="ctr"/>
                      <a:r>
                        <a:rPr lang="en-US" sz="1200" b="0" i="0" u="none" strike="noStrike">
                          <a:solidFill>
                            <a:srgbClr val="000000"/>
                          </a:solidFill>
                          <a:effectLst/>
                          <a:latin typeface="Arial Mon"/>
                        </a:rPr>
                        <a:t>Ñàðûí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Arial Mon"/>
                        </a:rPr>
                        <a:t>Æèëèéí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Arial Mon"/>
                        </a:rPr>
                        <a:t>Óðàìøóóëàë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9287">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Arial Mon"/>
                        </a:rPr>
                        <a:t>90-ð òîãòîîë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a:rPr>
                        <a:t>Óð ÷àäâàð</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a:rPr>
                        <a:t>Çýðãèéí íýìýãäýë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r>
              <a:tr h="376053">
                <a:tc>
                  <a:txBody>
                    <a:bodyPr/>
                    <a:lstStyle/>
                    <a:p>
                      <a:pPr algn="r" fontAlgn="b"/>
                      <a:r>
                        <a:rPr lang="en-US" sz="1200" b="0" i="0" u="none" strike="noStrike">
                          <a:solidFill>
                            <a:srgbClr val="000000"/>
                          </a:solidFill>
                          <a:effectLst/>
                          <a:latin typeface="Arial Mon"/>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a:rPr>
                        <a:t>Á.Îäîí÷èìýã</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620000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93000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713000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Arial Mon"/>
                        </a:rPr>
                        <a:t>7</a:t>
                      </a:r>
                      <a:r>
                        <a:rPr lang="mn-MN" sz="1200" b="0" i="0" u="none" strike="noStrike" dirty="0" smtClean="0">
                          <a:solidFill>
                            <a:srgbClr val="000000"/>
                          </a:solidFill>
                          <a:effectLst/>
                          <a:latin typeface="Arial Mon"/>
                        </a:rPr>
                        <a:t>782181</a:t>
                      </a:r>
                      <a:endParaRPr lang="en-US" sz="1200" b="0" i="0" u="none" strike="noStrike" dirty="0">
                        <a:solidFill>
                          <a:srgbClr val="000000"/>
                        </a:solidFill>
                        <a:effectLst/>
                        <a:latin typeface="Arial Mo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n-MN" sz="1200" b="0" i="0" u="none" strike="noStrike" dirty="0" smtClean="0">
                          <a:solidFill>
                            <a:srgbClr val="000000"/>
                          </a:solidFill>
                          <a:effectLst/>
                          <a:latin typeface="Arial Mon"/>
                        </a:rPr>
                        <a:t>631693</a:t>
                      </a:r>
                      <a:endParaRPr lang="en-US" sz="1200" b="0" i="0" u="none" strike="noStrike" dirty="0">
                        <a:solidFill>
                          <a:srgbClr val="000000"/>
                        </a:solidFill>
                        <a:effectLst/>
                        <a:latin typeface="Arial Mo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6053">
                <a:tc>
                  <a:txBody>
                    <a:bodyPr/>
                    <a:lstStyle/>
                    <a:p>
                      <a:pPr algn="r" fontAlgn="b"/>
                      <a:r>
                        <a:rPr lang="en-US" sz="1200" b="0" i="0" u="none" strike="noStrike">
                          <a:solidFill>
                            <a:srgbClr val="000000"/>
                          </a:solidFill>
                          <a:effectLst/>
                          <a:latin typeface="Arial Mon"/>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a:rPr>
                        <a:t>Á.Áàòñîëü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410500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Arial Mon"/>
                        </a:rPr>
                        <a:t>410500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Arial Mon"/>
                        </a:rPr>
                        <a:t>4</a:t>
                      </a:r>
                      <a:r>
                        <a:rPr lang="mn-MN" sz="1200" b="0" i="0" u="none" strike="noStrike" dirty="0" smtClean="0">
                          <a:solidFill>
                            <a:srgbClr val="000000"/>
                          </a:solidFill>
                          <a:effectLst/>
                          <a:latin typeface="Arial Mon"/>
                        </a:rPr>
                        <a:t>454680</a:t>
                      </a:r>
                      <a:endParaRPr lang="en-US" sz="1200" b="0" i="0" u="none" strike="noStrike" dirty="0">
                        <a:solidFill>
                          <a:srgbClr val="000000"/>
                        </a:solidFill>
                        <a:effectLst/>
                        <a:latin typeface="Arial Mo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Arial Mon"/>
                        </a:rPr>
                        <a:t>492600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6053">
                <a:tc>
                  <a:txBody>
                    <a:bodyPr/>
                    <a:lstStyle/>
                    <a:p>
                      <a:pPr algn="r" fontAlgn="b"/>
                      <a:r>
                        <a:rPr lang="en-US" sz="1200" b="0" i="0" u="none" strike="noStrike">
                          <a:solidFill>
                            <a:srgbClr val="000000"/>
                          </a:solidFill>
                          <a:effectLst/>
                          <a:latin typeface="Arial Mon"/>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a:rPr>
                        <a:t>Ñ.Òóíãàëàã</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408100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40810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448910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Arial Mon"/>
                        </a:rPr>
                        <a:t>4</a:t>
                      </a:r>
                      <a:r>
                        <a:rPr lang="mn-MN" sz="1200" b="0" i="0" u="none" strike="noStrike" dirty="0" smtClean="0">
                          <a:solidFill>
                            <a:srgbClr val="000000"/>
                          </a:solidFill>
                          <a:effectLst/>
                          <a:latin typeface="Arial Mon"/>
                        </a:rPr>
                        <a:t>877191</a:t>
                      </a:r>
                      <a:endParaRPr lang="en-US" sz="1200" b="0" i="0" u="none" strike="noStrike" dirty="0">
                        <a:solidFill>
                          <a:srgbClr val="000000"/>
                        </a:solidFill>
                        <a:effectLst/>
                        <a:latin typeface="Arial Mo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489720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6053">
                <a:tc>
                  <a:txBody>
                    <a:bodyPr/>
                    <a:lstStyle/>
                    <a:p>
                      <a:pPr algn="r" fontAlgn="b"/>
                      <a:r>
                        <a:rPr lang="en-US" sz="1200" b="0" i="0" u="none" strike="noStrike">
                          <a:solidFill>
                            <a:srgbClr val="000000"/>
                          </a:solidFill>
                          <a:effectLst/>
                          <a:latin typeface="Arial Mon"/>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200" b="0" i="0" u="none" strike="noStrike">
                          <a:solidFill>
                            <a:srgbClr val="000000"/>
                          </a:solidFill>
                          <a:effectLst/>
                          <a:latin typeface="Arial Mon"/>
                        </a:rPr>
                        <a:t>В.Оролмаа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470100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70515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540615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Arial Mon"/>
                        </a:rPr>
                        <a:t>5</a:t>
                      </a:r>
                      <a:r>
                        <a:rPr lang="mn-MN" sz="1200" b="0" i="0" u="none" strike="noStrike" dirty="0" smtClean="0">
                          <a:solidFill>
                            <a:srgbClr val="000000"/>
                          </a:solidFill>
                          <a:effectLst/>
                          <a:latin typeface="Arial Mon"/>
                        </a:rPr>
                        <a:t>885946</a:t>
                      </a:r>
                      <a:endParaRPr lang="en-US" sz="1200" b="0" i="0" u="none" strike="noStrike" dirty="0">
                        <a:solidFill>
                          <a:srgbClr val="000000"/>
                        </a:solidFill>
                        <a:effectLst/>
                        <a:latin typeface="Arial Mo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a:rPr>
                        <a:t>535987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6053">
                <a:tc>
                  <a:txBody>
                    <a:bodyPr/>
                    <a:lstStyle/>
                    <a:p>
                      <a:pPr algn="l" fontAlgn="b"/>
                      <a:r>
                        <a:rPr lang="en-US" sz="1200" b="0" i="0" u="none" strike="noStrike">
                          <a:solidFill>
                            <a:srgbClr val="000000"/>
                          </a:solidFill>
                          <a:effectLst/>
                          <a:latin typeface="Arial Mo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Arial Mon"/>
                        </a:rPr>
                        <a:t>ÇÀÀ-í ä¿í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Mon"/>
                        </a:rPr>
                        <a:t>1908700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Mon"/>
                        </a:rPr>
                        <a:t>93000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Mon"/>
                        </a:rPr>
                        <a:t>70515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Mon"/>
                        </a:rPr>
                        <a:t>40810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Mon"/>
                        </a:rPr>
                        <a:t>2113025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smtClean="0">
                          <a:solidFill>
                            <a:srgbClr val="000000"/>
                          </a:solidFill>
                          <a:effectLst/>
                          <a:latin typeface="Arial Mon"/>
                        </a:rPr>
                        <a:t>2</a:t>
                      </a:r>
                      <a:r>
                        <a:rPr lang="mn-MN" sz="1200" b="1" i="0" u="none" strike="noStrike" dirty="0" smtClean="0">
                          <a:solidFill>
                            <a:srgbClr val="000000"/>
                          </a:solidFill>
                          <a:effectLst/>
                          <a:latin typeface="Arial Mon"/>
                        </a:rPr>
                        <a:t>2999997</a:t>
                      </a:r>
                      <a:endParaRPr lang="en-US" sz="1200" b="1" i="0" u="none" strike="noStrike" dirty="0">
                        <a:solidFill>
                          <a:srgbClr val="000000"/>
                        </a:solidFill>
                        <a:effectLst/>
                        <a:latin typeface="Arial Mo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smtClean="0">
                          <a:solidFill>
                            <a:srgbClr val="000000"/>
                          </a:solidFill>
                          <a:effectLst/>
                          <a:latin typeface="Arial Mon"/>
                        </a:rPr>
                        <a:t>2</a:t>
                      </a:r>
                      <a:r>
                        <a:rPr lang="mn-MN" sz="1200" b="1" i="0" u="none" strike="noStrike" dirty="0" smtClean="0">
                          <a:solidFill>
                            <a:srgbClr val="000000"/>
                          </a:solidFill>
                          <a:effectLst/>
                          <a:latin typeface="Arial Mon"/>
                        </a:rPr>
                        <a:t>150000</a:t>
                      </a:r>
                      <a:endParaRPr lang="en-US" sz="1200" b="1" i="0" u="none" strike="noStrike" dirty="0">
                        <a:solidFill>
                          <a:srgbClr val="000000"/>
                        </a:solidFill>
                        <a:effectLst/>
                        <a:latin typeface="Arial Mo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76404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599"/>
            <a:ext cx="8229600" cy="1676401"/>
          </a:xfrm>
        </p:spPr>
        <p:txBody>
          <a:bodyPr/>
          <a:lstStyle/>
          <a:p>
            <a:pPr marL="0" indent="0" algn="ctr">
              <a:buNone/>
            </a:pPr>
            <a:r>
              <a:rPr lang="en-US" dirty="0" err="1" smtClean="0">
                <a:latin typeface="Arial Mon" panose="020B0500000000000000" pitchFamily="34" charset="0"/>
              </a:rPr>
              <a:t>Ñî¸ëûí</a:t>
            </a:r>
            <a:r>
              <a:rPr lang="en-US" dirty="0" smtClean="0">
                <a:latin typeface="Arial Mon" panose="020B0500000000000000" pitchFamily="34" charset="0"/>
              </a:rPr>
              <a:t> </a:t>
            </a:r>
            <a:r>
              <a:rPr lang="en-US" dirty="0" err="1" smtClean="0">
                <a:latin typeface="Arial Mon" panose="020B0500000000000000" pitchFamily="34" charset="0"/>
              </a:rPr>
              <a:t>òºâèéí</a:t>
            </a:r>
            <a:r>
              <a:rPr lang="en-US" dirty="0" smtClean="0">
                <a:latin typeface="Arial Mon" panose="020B0500000000000000" pitchFamily="34" charset="0"/>
              </a:rPr>
              <a:t> 201</a:t>
            </a:r>
            <a:r>
              <a:rPr lang="mn-MN" dirty="0" smtClean="0">
                <a:latin typeface="Arial Mon" panose="020B0500000000000000" pitchFamily="34" charset="0"/>
              </a:rPr>
              <a:t>7</a:t>
            </a:r>
            <a:r>
              <a:rPr lang="en-US" dirty="0" smtClean="0">
                <a:latin typeface="Arial Mon" panose="020B0500000000000000" pitchFamily="34" charset="0"/>
              </a:rPr>
              <a:t> </a:t>
            </a:r>
            <a:r>
              <a:rPr lang="en-US" dirty="0" err="1" smtClean="0">
                <a:latin typeface="Arial Mon" panose="020B0500000000000000" pitchFamily="34" charset="0"/>
              </a:rPr>
              <a:t>îíû</a:t>
            </a:r>
            <a:r>
              <a:rPr lang="en-US" dirty="0" smtClean="0">
                <a:latin typeface="Arial Mon" panose="020B0500000000000000" pitchFamily="34" charset="0"/>
              </a:rPr>
              <a:t> </a:t>
            </a:r>
            <a:r>
              <a:rPr lang="en-US" dirty="0" err="1" smtClean="0">
                <a:latin typeface="Arial Mon" panose="020B0500000000000000" pitchFamily="34" charset="0"/>
              </a:rPr>
              <a:t>òºñâèéí</a:t>
            </a:r>
            <a:r>
              <a:rPr lang="mn-MN" dirty="0" smtClean="0">
                <a:latin typeface="Arial Mon" panose="020B0500000000000000" pitchFamily="34" charset="0"/>
              </a:rPr>
              <a:t> гүйцэтгэлийн</a:t>
            </a:r>
            <a:r>
              <a:rPr lang="en-US" dirty="0" smtClean="0">
                <a:latin typeface="Arial Mon" panose="020B0500000000000000" pitchFamily="34" charset="0"/>
              </a:rPr>
              <a:t> </a:t>
            </a:r>
            <a:r>
              <a:rPr lang="en-US" dirty="0" err="1" smtClean="0">
                <a:latin typeface="Arial Mon" panose="020B0500000000000000" pitchFamily="34" charset="0"/>
              </a:rPr>
              <a:t>òàíèëöóóëãà</a:t>
            </a:r>
            <a:endParaRPr lang="en-US" dirty="0">
              <a:latin typeface="Arial Mon" panose="020B0500000000000000" pitchFamily="34" charset="0"/>
            </a:endParaRPr>
          </a:p>
        </p:txBody>
      </p:sp>
    </p:spTree>
    <p:extLst>
      <p:ext uri="{BB962C8B-B14F-4D97-AF65-F5344CB8AC3E}">
        <p14:creationId xmlns:p14="http://schemas.microsoft.com/office/powerpoint/2010/main" val="2299829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a:t>
            </a:r>
            <a:r>
              <a:rPr lang="en-US" sz="1800" dirty="0" err="1" smtClean="0"/>
              <a:t>éë</a:t>
            </a:r>
            <a:r>
              <a:rPr lang="en-US" sz="1800" dirty="0" smtClean="0"/>
              <a:t> </a:t>
            </a:r>
            <a:r>
              <a:rPr lang="en-US" sz="1800" dirty="0" err="1" smtClean="0"/>
              <a:t>àæèëëàãààíû</a:t>
            </a:r>
            <a:r>
              <a:rPr lang="en-US" sz="1800" dirty="0" smtClean="0"/>
              <a:t> </a:t>
            </a:r>
            <a:r>
              <a:rPr lang="en-US" sz="1800" dirty="0" err="1" smtClean="0"/>
              <a:t>óðñãàë</a:t>
            </a:r>
            <a:r>
              <a:rPr lang="en-US" sz="1800" dirty="0" smtClean="0"/>
              <a:t> </a:t>
            </a:r>
            <a:r>
              <a:rPr lang="en-US" sz="1800" dirty="0" err="1" smtClean="0"/>
              <a:t>çàðäàë</a:t>
            </a:r>
            <a:endParaRPr lang="en-US" sz="1800" dirty="0"/>
          </a:p>
        </p:txBody>
      </p:sp>
      <p:sp>
        <p:nvSpPr>
          <p:cNvPr id="3" name="Content Placeholder 2"/>
          <p:cNvSpPr>
            <a:spLocks noGrp="1"/>
          </p:cNvSpPr>
          <p:nvPr>
            <p:ph idx="1"/>
          </p:nvPr>
        </p:nvSpPr>
        <p:spPr>
          <a:xfrm>
            <a:off x="457200" y="2819401"/>
            <a:ext cx="8229600" cy="3124200"/>
          </a:xfrm>
        </p:spPr>
        <p:txBody>
          <a:bodyPr/>
          <a:lstStyle/>
          <a:p>
            <a:r>
              <a:rPr lang="en-US" dirty="0" smtClean="0">
                <a:latin typeface="Arial Mon" panose="020B0500000000000000" pitchFamily="34" charset="0"/>
              </a:rPr>
              <a:t>¯</a:t>
            </a:r>
            <a:r>
              <a:rPr lang="en-US" dirty="0" err="1" smtClean="0">
                <a:latin typeface="Arial Mon" panose="020B0500000000000000" pitchFamily="34" charset="0"/>
              </a:rPr>
              <a:t>íäñýí</a:t>
            </a:r>
            <a:r>
              <a:rPr lang="en-US" dirty="0" smtClean="0">
                <a:latin typeface="Arial Mon" panose="020B0500000000000000" pitchFamily="34" charset="0"/>
              </a:rPr>
              <a:t> ¿</a:t>
            </a:r>
            <a:r>
              <a:rPr lang="en-US" dirty="0" err="1" smtClean="0">
                <a:latin typeface="Arial Mon" panose="020B0500000000000000" pitchFamily="34" charset="0"/>
              </a:rPr>
              <a:t>éë</a:t>
            </a:r>
            <a:r>
              <a:rPr lang="en-US" dirty="0" smtClean="0">
                <a:latin typeface="Arial Mon" panose="020B0500000000000000" pitchFamily="34" charset="0"/>
              </a:rPr>
              <a:t> </a:t>
            </a:r>
            <a:r>
              <a:rPr lang="en-US" dirty="0" err="1" smtClean="0">
                <a:latin typeface="Arial Mon" panose="020B0500000000000000" pitchFamily="34" charset="0"/>
              </a:rPr>
              <a:t>àæèëëàãààíû</a:t>
            </a:r>
            <a:r>
              <a:rPr lang="en-US" dirty="0" smtClean="0">
                <a:latin typeface="Arial Mon" panose="020B0500000000000000" pitchFamily="34" charset="0"/>
              </a:rPr>
              <a:t> </a:t>
            </a:r>
            <a:r>
              <a:rPr lang="en-US" dirty="0" err="1" smtClean="0">
                <a:latin typeface="Arial Mon" panose="020B0500000000000000" pitchFamily="34" charset="0"/>
              </a:rPr>
              <a:t>çàðäàë</a:t>
            </a:r>
            <a:endParaRPr lang="en-US" dirty="0" smtClean="0">
              <a:latin typeface="Arial Mon" panose="020B0500000000000000" pitchFamily="34" charset="0"/>
            </a:endParaRPr>
          </a:p>
          <a:p>
            <a:r>
              <a:rPr lang="en-US" dirty="0" err="1" smtClean="0">
                <a:latin typeface="Arial Mon" panose="020B0500000000000000" pitchFamily="34" charset="0"/>
              </a:rPr>
              <a:t>Óðàí</a:t>
            </a:r>
            <a:r>
              <a:rPr lang="en-US" dirty="0" smtClean="0">
                <a:latin typeface="Arial Mon" panose="020B0500000000000000" pitchFamily="34" charset="0"/>
              </a:rPr>
              <a:t> </a:t>
            </a:r>
            <a:r>
              <a:rPr lang="en-US" dirty="0" err="1" smtClean="0">
                <a:latin typeface="Arial Mon" panose="020B0500000000000000" pitchFamily="34" charset="0"/>
              </a:rPr>
              <a:t>á¿òýýë</a:t>
            </a:r>
            <a:r>
              <a:rPr lang="en-US" dirty="0" smtClean="0">
                <a:latin typeface="Arial Mon" panose="020B0500000000000000" pitchFamily="34" charset="0"/>
              </a:rPr>
              <a:t> </a:t>
            </a:r>
            <a:r>
              <a:rPr lang="en-US" dirty="0" err="1" smtClean="0">
                <a:latin typeface="Arial Mon" panose="020B0500000000000000" pitchFamily="34" charset="0"/>
              </a:rPr>
              <a:t>õèéëãýõ</a:t>
            </a:r>
            <a:r>
              <a:rPr lang="en-US" dirty="0" smtClean="0">
                <a:latin typeface="Arial Mon" panose="020B0500000000000000" pitchFamily="34" charset="0"/>
              </a:rPr>
              <a:t>, </a:t>
            </a:r>
            <a:r>
              <a:rPr lang="en-US" dirty="0" err="1" smtClean="0">
                <a:latin typeface="Arial Mon" panose="020B0500000000000000" pitchFamily="34" charset="0"/>
              </a:rPr>
              <a:t>áèåèéí</a:t>
            </a:r>
            <a:r>
              <a:rPr lang="en-US" dirty="0" smtClean="0">
                <a:latin typeface="Arial Mon" panose="020B0500000000000000" pitchFamily="34" charset="0"/>
              </a:rPr>
              <a:t> </a:t>
            </a:r>
            <a:r>
              <a:rPr lang="en-US" dirty="0" err="1" smtClean="0">
                <a:latin typeface="Arial Mon" panose="020B0500000000000000" pitchFamily="34" charset="0"/>
              </a:rPr>
              <a:t>òàìèð</a:t>
            </a:r>
            <a:r>
              <a:rPr lang="en-US" dirty="0" smtClean="0">
                <a:latin typeface="Arial Mon" panose="020B0500000000000000" pitchFamily="34" charset="0"/>
              </a:rPr>
              <a:t> </a:t>
            </a:r>
            <a:r>
              <a:rPr lang="en-US" dirty="0" err="1" smtClean="0">
                <a:latin typeface="Arial Mon" panose="020B0500000000000000" pitchFamily="34" charset="0"/>
              </a:rPr>
              <a:t>óðàëäààí</a:t>
            </a:r>
            <a:r>
              <a:rPr lang="en-US" dirty="0" smtClean="0">
                <a:latin typeface="Arial Mon" panose="020B0500000000000000" pitchFamily="34" charset="0"/>
              </a:rPr>
              <a:t> </a:t>
            </a:r>
            <a:r>
              <a:rPr lang="en-US" dirty="0" err="1" smtClean="0">
                <a:latin typeface="Arial Mon" panose="020B0500000000000000" pitchFamily="34" charset="0"/>
              </a:rPr>
              <a:t>òýìöýýí</a:t>
            </a:r>
            <a:endParaRPr lang="en-US" dirty="0" smtClean="0">
              <a:latin typeface="Arial Mon" panose="020B0500000000000000" pitchFamily="34" charset="0"/>
            </a:endParaRPr>
          </a:p>
          <a:p>
            <a:r>
              <a:rPr lang="en-US" dirty="0" smtClean="0">
                <a:latin typeface="Arial Mon" panose="020B0500000000000000" pitchFamily="34" charset="0"/>
              </a:rPr>
              <a:t>ÀÎ-</a:t>
            </a:r>
            <a:r>
              <a:rPr lang="en-US" dirty="0" err="1" smtClean="0">
                <a:latin typeface="Arial Mon" panose="020B0500000000000000" pitchFamily="34" charset="0"/>
              </a:rPr>
              <a:t>îîñ</a:t>
            </a:r>
            <a:r>
              <a:rPr lang="en-US" dirty="0" smtClean="0">
                <a:latin typeface="Arial Mon" panose="020B0500000000000000" pitchFamily="34" charset="0"/>
              </a:rPr>
              <a:t> </a:t>
            </a:r>
            <a:r>
              <a:rPr lang="en-US" dirty="0" err="1" smtClean="0">
                <a:latin typeface="Arial Mon" panose="020B0500000000000000" pitchFamily="34" charset="0"/>
              </a:rPr>
              <a:t>îëãîõ</a:t>
            </a:r>
            <a:r>
              <a:rPr lang="en-US" dirty="0" smtClean="0">
                <a:latin typeface="Arial Mon" panose="020B0500000000000000" pitchFamily="34" charset="0"/>
              </a:rPr>
              <a:t> </a:t>
            </a:r>
            <a:r>
              <a:rPr lang="en-US" dirty="0" err="1" smtClean="0">
                <a:latin typeface="Arial Mon" panose="020B0500000000000000" pitchFamily="34" charset="0"/>
              </a:rPr>
              <a:t>òýòãýìæ</a:t>
            </a:r>
            <a:r>
              <a:rPr lang="en-US" dirty="0" smtClean="0">
                <a:latin typeface="Arial Mon" panose="020B0500000000000000" pitchFamily="34" charset="0"/>
              </a:rPr>
              <a:t>, </a:t>
            </a:r>
            <a:r>
              <a:rPr lang="en-US" dirty="0" err="1" smtClean="0">
                <a:latin typeface="Arial Mon" panose="020B0500000000000000" pitchFamily="34" charset="0"/>
              </a:rPr>
              <a:t>óðàìøóóëàë</a:t>
            </a:r>
            <a:r>
              <a:rPr lang="en-US" dirty="0" smtClean="0">
                <a:latin typeface="Arial Mon" panose="020B0500000000000000" pitchFamily="34" charset="0"/>
              </a:rPr>
              <a:t>, </a:t>
            </a:r>
            <a:r>
              <a:rPr lang="en-US" dirty="0" err="1" smtClean="0">
                <a:latin typeface="Arial Mon" panose="020B0500000000000000" pitchFamily="34" charset="0"/>
              </a:rPr>
              <a:t>äýìæëýã</a:t>
            </a:r>
            <a:endParaRPr lang="en-US" dirty="0">
              <a:latin typeface="Arial Mon" panose="020B0500000000000000" pitchFamily="34" charset="0"/>
            </a:endParaRPr>
          </a:p>
        </p:txBody>
      </p:sp>
      <p:sp>
        <p:nvSpPr>
          <p:cNvPr id="4" name="TextBox 3"/>
          <p:cNvSpPr txBox="1"/>
          <p:nvPr/>
        </p:nvSpPr>
        <p:spPr>
          <a:xfrm>
            <a:off x="990600" y="1501914"/>
            <a:ext cx="7239000" cy="707886"/>
          </a:xfrm>
          <a:prstGeom prst="rect">
            <a:avLst/>
          </a:prstGeom>
          <a:noFill/>
        </p:spPr>
        <p:txBody>
          <a:bodyPr wrap="square" rtlCol="0">
            <a:spAutoFit/>
          </a:bodyPr>
          <a:lstStyle/>
          <a:p>
            <a:pPr algn="ctr"/>
            <a:r>
              <a:rPr lang="en-US" sz="2000" b="1" dirty="0" smtClean="0">
                <a:latin typeface="Arial Mon" panose="020B0500000000000000" pitchFamily="34" charset="0"/>
              </a:rPr>
              <a:t>¯</a:t>
            </a:r>
            <a:r>
              <a:rPr lang="en-US" sz="2000" b="1" dirty="0" err="1" smtClean="0">
                <a:latin typeface="Arial Mon" panose="020B0500000000000000" pitchFamily="34" charset="0"/>
              </a:rPr>
              <a:t>éë</a:t>
            </a:r>
            <a:r>
              <a:rPr lang="en-US" sz="2000" b="1" dirty="0" smtClean="0">
                <a:latin typeface="Arial Mon" panose="020B0500000000000000" pitchFamily="34" charset="0"/>
              </a:rPr>
              <a:t> </a:t>
            </a:r>
            <a:r>
              <a:rPr lang="en-US" sz="2000" b="1" dirty="0" err="1" smtClean="0">
                <a:latin typeface="Arial Mon" panose="020B0500000000000000" pitchFamily="34" charset="0"/>
              </a:rPr>
              <a:t>àæèëëàãààíû</a:t>
            </a:r>
            <a:r>
              <a:rPr lang="en-US" sz="2000" b="1" dirty="0" smtClean="0">
                <a:latin typeface="Arial Mon" panose="020B0500000000000000" pitchFamily="34" charset="0"/>
              </a:rPr>
              <a:t> </a:t>
            </a:r>
            <a:r>
              <a:rPr lang="en-US" sz="2000" b="1" dirty="0" err="1" smtClean="0">
                <a:latin typeface="Arial Mon" panose="020B0500000000000000" pitchFamily="34" charset="0"/>
              </a:rPr>
              <a:t>óðñãàë</a:t>
            </a:r>
            <a:r>
              <a:rPr lang="en-US" sz="2000" b="1" dirty="0" smtClean="0">
                <a:latin typeface="Arial Mon" panose="020B0500000000000000" pitchFamily="34" charset="0"/>
              </a:rPr>
              <a:t> </a:t>
            </a:r>
            <a:r>
              <a:rPr lang="en-US" sz="2000" b="1" dirty="0" err="1" smtClean="0">
                <a:latin typeface="Arial Mon" panose="020B0500000000000000" pitchFamily="34" charset="0"/>
              </a:rPr>
              <a:t>çàðäëûí</a:t>
            </a:r>
            <a:r>
              <a:rPr lang="en-US" sz="2000" b="1" dirty="0" smtClean="0">
                <a:latin typeface="Arial Mon" panose="020B0500000000000000" pitchFamily="34" charset="0"/>
              </a:rPr>
              <a:t> </a:t>
            </a:r>
            <a:r>
              <a:rPr lang="en-US" sz="2000" b="1" dirty="0" err="1" smtClean="0">
                <a:latin typeface="Arial Mon" panose="020B0500000000000000" pitchFamily="34" charset="0"/>
              </a:rPr>
              <a:t>íèéò</a:t>
            </a:r>
            <a:r>
              <a:rPr lang="en-US" sz="2000" b="1" dirty="0" smtClean="0">
                <a:latin typeface="Arial Mon" panose="020B0500000000000000" pitchFamily="34" charset="0"/>
              </a:rPr>
              <a:t> </a:t>
            </a:r>
            <a:r>
              <a:rPr lang="mn-MN" sz="2000" b="1" dirty="0" smtClean="0">
                <a:latin typeface="Arial Mon" panose="020B0500000000000000" pitchFamily="34" charset="0"/>
              </a:rPr>
              <a:t>зардал</a:t>
            </a:r>
            <a:r>
              <a:rPr lang="en-US" sz="2000" b="1" dirty="0" smtClean="0">
                <a:latin typeface="Arial Mon" panose="020B0500000000000000" pitchFamily="34" charset="0"/>
              </a:rPr>
              <a:t> </a:t>
            </a:r>
            <a:r>
              <a:rPr lang="mn-MN" sz="2000" b="1" dirty="0" smtClean="0">
                <a:latin typeface="Arial Mon" panose="020B0500000000000000" pitchFamily="34" charset="0"/>
              </a:rPr>
              <a:t>61258,7</a:t>
            </a:r>
            <a:r>
              <a:rPr lang="en-US" sz="2000" b="1" dirty="0" smtClean="0">
                <a:latin typeface="Arial Mon" panose="020B0500000000000000" pitchFamily="34" charset="0"/>
              </a:rPr>
              <a:t> </a:t>
            </a:r>
            <a:r>
              <a:rPr lang="en-US" sz="2000" b="1" dirty="0" err="1" smtClean="0">
                <a:latin typeface="Arial Mon" panose="020B0500000000000000" pitchFamily="34" charset="0"/>
              </a:rPr>
              <a:t>ìÿíãàí</a:t>
            </a:r>
            <a:r>
              <a:rPr lang="en-US" sz="2000" b="1" dirty="0" smtClean="0">
                <a:latin typeface="Arial Mon" panose="020B0500000000000000" pitchFamily="34" charset="0"/>
              </a:rPr>
              <a:t> </a:t>
            </a:r>
            <a:r>
              <a:rPr lang="en-US" sz="2000" b="1" dirty="0" err="1" smtClean="0">
                <a:latin typeface="Arial Mon" panose="020B0500000000000000" pitchFamily="34" charset="0"/>
              </a:rPr>
              <a:t>òºãðºã</a:t>
            </a:r>
            <a:r>
              <a:rPr lang="en-US" sz="2000" b="1" dirty="0" smtClean="0">
                <a:latin typeface="Arial Mon" panose="020B0500000000000000" pitchFamily="34" charset="0"/>
              </a:rPr>
              <a:t>.</a:t>
            </a:r>
            <a:endParaRPr lang="en-US" sz="2000" b="1" dirty="0">
              <a:latin typeface="Arial Mon" panose="020B0500000000000000" pitchFamily="34" charset="0"/>
            </a:endParaRPr>
          </a:p>
        </p:txBody>
      </p:sp>
    </p:spTree>
    <p:extLst>
      <p:ext uri="{BB962C8B-B14F-4D97-AF65-F5344CB8AC3E}">
        <p14:creationId xmlns:p14="http://schemas.microsoft.com/office/powerpoint/2010/main" val="1281128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latin typeface="Arial Mon" panose="020B0500000000000000" pitchFamily="34" charset="0"/>
              </a:rPr>
              <a:t>¯</a:t>
            </a:r>
            <a:r>
              <a:rPr lang="en-US" sz="1800" dirty="0" err="1" smtClean="0">
                <a:latin typeface="Arial Mon" panose="020B0500000000000000" pitchFamily="34" charset="0"/>
              </a:rPr>
              <a:t>íäñýí</a:t>
            </a:r>
            <a:r>
              <a:rPr lang="en-US" sz="1800" dirty="0" smtClean="0">
                <a:latin typeface="Arial Mon" panose="020B0500000000000000" pitchFamily="34" charset="0"/>
              </a:rPr>
              <a:t> ¿</a:t>
            </a:r>
            <a:r>
              <a:rPr lang="en-US" sz="1800" dirty="0" err="1" smtClean="0">
                <a:latin typeface="Arial Mon" panose="020B0500000000000000" pitchFamily="34" charset="0"/>
              </a:rPr>
              <a:t>éë</a:t>
            </a:r>
            <a:r>
              <a:rPr lang="en-US" sz="1800" dirty="0" smtClean="0">
                <a:latin typeface="Arial Mon" panose="020B0500000000000000" pitchFamily="34" charset="0"/>
              </a:rPr>
              <a:t> </a:t>
            </a:r>
            <a:r>
              <a:rPr lang="en-US" sz="1800" dirty="0" err="1" smtClean="0">
                <a:latin typeface="Arial Mon" panose="020B0500000000000000" pitchFamily="34" charset="0"/>
              </a:rPr>
              <a:t>àæèëëàãààíû</a:t>
            </a:r>
            <a:r>
              <a:rPr lang="en-US" sz="1800" dirty="0" smtClean="0">
                <a:latin typeface="Arial Mon" panose="020B0500000000000000" pitchFamily="34" charset="0"/>
              </a:rPr>
              <a:t> </a:t>
            </a:r>
            <a:r>
              <a:rPr lang="en-US" sz="1800" dirty="0" err="1" smtClean="0">
                <a:latin typeface="Arial Mon" panose="020B0500000000000000" pitchFamily="34" charset="0"/>
              </a:rPr>
              <a:t>çàðäàëä</a:t>
            </a:r>
            <a:endParaRPr lang="en-US" sz="1800" dirty="0">
              <a:latin typeface="Arial Mon" panose="020B0500000000000000" pitchFamily="34" charset="0"/>
            </a:endParaRPr>
          </a:p>
        </p:txBody>
      </p:sp>
      <p:sp>
        <p:nvSpPr>
          <p:cNvPr id="3" name="Content Placeholder 2"/>
          <p:cNvSpPr>
            <a:spLocks noGrp="1"/>
          </p:cNvSpPr>
          <p:nvPr>
            <p:ph idx="1"/>
          </p:nvPr>
        </p:nvSpPr>
        <p:spPr>
          <a:xfrm>
            <a:off x="304800" y="914400"/>
            <a:ext cx="8686800" cy="5638800"/>
          </a:xfrm>
        </p:spPr>
        <p:txBody>
          <a:bodyPr/>
          <a:lstStyle/>
          <a:p>
            <a:r>
              <a:rPr lang="en-US" sz="1600" b="1" dirty="0" err="1" smtClean="0">
                <a:latin typeface="Arial Mon" panose="020B0500000000000000" pitchFamily="34" charset="0"/>
              </a:rPr>
              <a:t>Íèéò</a:t>
            </a:r>
            <a:r>
              <a:rPr lang="en-US" sz="1600" b="1" dirty="0" smtClean="0">
                <a:latin typeface="Arial Mon" panose="020B0500000000000000" pitchFamily="34" charset="0"/>
              </a:rPr>
              <a:t> </a:t>
            </a:r>
            <a:r>
              <a:rPr lang="en-US" sz="1600" b="1" dirty="0" err="1" smtClean="0">
                <a:latin typeface="Arial Mon" panose="020B0500000000000000" pitchFamily="34" charset="0"/>
              </a:rPr>
              <a:t>áàòëàãäñàí</a:t>
            </a:r>
            <a:r>
              <a:rPr lang="en-US" sz="1600" b="1" dirty="0" smtClean="0">
                <a:latin typeface="Arial Mon" panose="020B0500000000000000" pitchFamily="34" charset="0"/>
              </a:rPr>
              <a:t> </a:t>
            </a:r>
            <a:r>
              <a:rPr lang="en-US" sz="1600" b="1" dirty="0" err="1" smtClean="0">
                <a:latin typeface="Arial Mon" panose="020B0500000000000000" pitchFamily="34" charset="0"/>
              </a:rPr>
              <a:t>îðîí</a:t>
            </a:r>
            <a:r>
              <a:rPr lang="en-US" sz="1600" b="1" dirty="0" smtClean="0">
                <a:latin typeface="Arial Mon" panose="020B0500000000000000" pitchFamily="34" charset="0"/>
              </a:rPr>
              <a:t> </a:t>
            </a:r>
            <a:r>
              <a:rPr lang="en-US" sz="1600" b="1" dirty="0" err="1" smtClean="0">
                <a:latin typeface="Arial Mon" panose="020B0500000000000000" pitchFamily="34" charset="0"/>
              </a:rPr>
              <a:t>òîî</a:t>
            </a:r>
            <a:r>
              <a:rPr lang="en-US" sz="1600" b="1" dirty="0" smtClean="0">
                <a:latin typeface="Arial Mon" panose="020B0500000000000000" pitchFamily="34" charset="0"/>
              </a:rPr>
              <a:t> 8. ¯¿</a:t>
            </a:r>
            <a:r>
              <a:rPr lang="en-US" sz="1600" b="1" dirty="0" err="1" smtClean="0">
                <a:latin typeface="Arial Mon" panose="020B0500000000000000" pitchFamily="34" charset="0"/>
              </a:rPr>
              <a:t>íýýñ</a:t>
            </a:r>
            <a:r>
              <a:rPr lang="en-US" sz="1600" b="1" dirty="0" smtClean="0">
                <a:latin typeface="Arial Mon" panose="020B0500000000000000" pitchFamily="34" charset="0"/>
              </a:rPr>
              <a:t> </a:t>
            </a:r>
            <a:r>
              <a:rPr lang="en-US" sz="1600" b="1" dirty="0" err="1" smtClean="0">
                <a:latin typeface="Arial Mon" panose="020B0500000000000000" pitchFamily="34" charset="0"/>
              </a:rPr>
              <a:t>óäèðäàõ</a:t>
            </a:r>
            <a:r>
              <a:rPr lang="en-US" sz="1600" b="1" dirty="0" smtClean="0">
                <a:latin typeface="Arial Mon" panose="020B0500000000000000" pitchFamily="34" charset="0"/>
              </a:rPr>
              <a:t> </a:t>
            </a:r>
            <a:r>
              <a:rPr lang="en-US" sz="1600" b="1" dirty="0" err="1" smtClean="0">
                <a:latin typeface="Arial Mon" panose="020B0500000000000000" pitchFamily="34" charset="0"/>
              </a:rPr>
              <a:t>àæèëòàí</a:t>
            </a:r>
            <a:r>
              <a:rPr lang="en-US" sz="1600" b="1" dirty="0" smtClean="0">
                <a:latin typeface="Arial Mon" panose="020B0500000000000000" pitchFamily="34" charset="0"/>
              </a:rPr>
              <a:t> 1, </a:t>
            </a:r>
            <a:r>
              <a:rPr lang="en-US" sz="1600" b="1" dirty="0" err="1" smtClean="0">
                <a:latin typeface="Arial Mon" panose="020B0500000000000000" pitchFamily="34" charset="0"/>
              </a:rPr>
              <a:t>ãýðýýò</a:t>
            </a:r>
            <a:r>
              <a:rPr lang="en-US" sz="1600" b="1" dirty="0" smtClean="0">
                <a:latin typeface="Arial Mon" panose="020B0500000000000000" pitchFamily="34" charset="0"/>
              </a:rPr>
              <a:t> 3 , </a:t>
            </a:r>
            <a:r>
              <a:rPr lang="en-US" sz="1600" b="1" dirty="0" err="1" smtClean="0">
                <a:latin typeface="Arial Mon" panose="020B0500000000000000" pitchFamily="34" charset="0"/>
              </a:rPr>
              <a:t>ã¿éöýòãýõ</a:t>
            </a:r>
            <a:r>
              <a:rPr lang="en-US" sz="1600" b="1" dirty="0" smtClean="0">
                <a:latin typeface="Arial Mon" panose="020B0500000000000000" pitchFamily="34" charset="0"/>
              </a:rPr>
              <a:t> </a:t>
            </a:r>
            <a:r>
              <a:rPr lang="en-US" sz="1600" b="1" dirty="0" err="1" smtClean="0">
                <a:latin typeface="Arial Mon" panose="020B0500000000000000" pitchFamily="34" charset="0"/>
              </a:rPr>
              <a:t>àæèë÷èä</a:t>
            </a:r>
            <a:r>
              <a:rPr lang="en-US" sz="1600" b="1" dirty="0" smtClean="0">
                <a:latin typeface="Arial Mon" panose="020B0500000000000000" pitchFamily="34" charset="0"/>
              </a:rPr>
              <a:t> 4 .</a:t>
            </a:r>
          </a:p>
          <a:p>
            <a:r>
              <a:rPr lang="mn-MN" sz="1600" b="1" dirty="0" smtClean="0">
                <a:latin typeface="Arial Mon" panose="020B0500000000000000" pitchFamily="34" charset="0"/>
              </a:rPr>
              <a:t>Нийт зардал</a:t>
            </a:r>
            <a:r>
              <a:rPr lang="en-US" sz="1600" b="1" dirty="0" smtClean="0">
                <a:latin typeface="Arial Mon" panose="020B0500000000000000" pitchFamily="34" charset="0"/>
              </a:rPr>
              <a:t> </a:t>
            </a:r>
            <a:r>
              <a:rPr lang="en-US" sz="1600" b="1" dirty="0" err="1" smtClean="0">
                <a:latin typeface="Arial Mon" panose="020B0500000000000000" pitchFamily="34" charset="0"/>
              </a:rPr>
              <a:t>íü</a:t>
            </a:r>
            <a:r>
              <a:rPr lang="en-US" sz="1600" b="1" dirty="0" smtClean="0">
                <a:latin typeface="Arial Mon" panose="020B0500000000000000" pitchFamily="34" charset="0"/>
              </a:rPr>
              <a:t> </a:t>
            </a:r>
            <a:r>
              <a:rPr lang="mn-MN" sz="1600" b="1" dirty="0" smtClean="0">
                <a:latin typeface="Arial Mon" panose="020B0500000000000000" pitchFamily="34" charset="0"/>
              </a:rPr>
              <a:t>56659,5</a:t>
            </a:r>
            <a:r>
              <a:rPr lang="en-US" sz="1600" b="1" dirty="0" smtClean="0">
                <a:latin typeface="Arial Mon" panose="020B0500000000000000" pitchFamily="34" charset="0"/>
              </a:rPr>
              <a:t> </a:t>
            </a:r>
            <a:r>
              <a:rPr lang="en-US" sz="1600" b="1" dirty="0" err="1" smtClean="0">
                <a:latin typeface="Arial Mon" panose="020B0500000000000000" pitchFamily="34" charset="0"/>
              </a:rPr>
              <a:t>ìÿíãàí</a:t>
            </a:r>
            <a:r>
              <a:rPr lang="en-US" sz="1600" b="1" dirty="0" smtClean="0">
                <a:latin typeface="Arial Mon" panose="020B0500000000000000" pitchFamily="34" charset="0"/>
              </a:rPr>
              <a:t> </a:t>
            </a:r>
            <a:r>
              <a:rPr lang="en-US" sz="1600" b="1" dirty="0" err="1" smtClean="0">
                <a:latin typeface="Arial Mon" panose="020B0500000000000000" pitchFamily="34" charset="0"/>
              </a:rPr>
              <a:t>òºãðºã</a:t>
            </a:r>
            <a:r>
              <a:rPr lang="en-US" sz="1600" b="1" dirty="0" smtClean="0">
                <a:latin typeface="Arial Mon" panose="020B0500000000000000" pitchFamily="34" charset="0"/>
              </a:rPr>
              <a:t> </a:t>
            </a:r>
            <a:r>
              <a:rPr lang="en-US" sz="1600" b="1" dirty="0" err="1" smtClean="0">
                <a:latin typeface="Arial Mon" panose="020B0500000000000000" pitchFamily="34" charset="0"/>
              </a:rPr>
              <a:t>áîëíî</a:t>
            </a:r>
            <a:r>
              <a:rPr lang="en-US" sz="1600" b="1" dirty="0" smtClean="0">
                <a:latin typeface="Arial Mon" panose="020B0500000000000000" pitchFamily="34" charset="0"/>
              </a:rPr>
              <a:t>. ¯¿</a:t>
            </a:r>
            <a:r>
              <a:rPr lang="en-US" sz="1600" b="1" dirty="0" err="1" smtClean="0">
                <a:latin typeface="Arial Mon" panose="020B0500000000000000" pitchFamily="34" charset="0"/>
              </a:rPr>
              <a:t>íä</a:t>
            </a:r>
            <a:r>
              <a:rPr lang="en-US" sz="1600" b="1" dirty="0" smtClean="0">
                <a:latin typeface="Arial Mon" panose="020B0500000000000000" pitchFamily="34" charset="0"/>
              </a:rPr>
              <a:t> :  </a:t>
            </a:r>
          </a:p>
          <a:p>
            <a:r>
              <a:rPr lang="en-US" sz="1600" b="1" dirty="0" err="1" smtClean="0">
                <a:latin typeface="Arial Mon" panose="020B0500000000000000" pitchFamily="34" charset="0"/>
              </a:rPr>
              <a:t>Öàëèí</a:t>
            </a:r>
            <a:r>
              <a:rPr lang="en-US" sz="1600" b="1" dirty="0" smtClean="0">
                <a:latin typeface="Arial Mon" panose="020B0500000000000000" pitchFamily="34" charset="0"/>
              </a:rPr>
              <a:t> </a:t>
            </a:r>
            <a:r>
              <a:rPr lang="en-US" sz="1600" b="1" dirty="0" err="1" smtClean="0">
                <a:latin typeface="Arial Mon" panose="020B0500000000000000" pitchFamily="34" charset="0"/>
              </a:rPr>
              <a:t>õºëñ</a:t>
            </a:r>
            <a:r>
              <a:rPr lang="en-US" sz="1600" b="1" dirty="0" smtClean="0">
                <a:latin typeface="Arial Mon" panose="020B0500000000000000" pitchFamily="34" charset="0"/>
              </a:rPr>
              <a:t> </a:t>
            </a:r>
            <a:r>
              <a:rPr lang="mn-MN" sz="1600" b="1" dirty="0" smtClean="0">
                <a:latin typeface="Arial Mon" panose="020B0500000000000000" pitchFamily="34" charset="0"/>
              </a:rPr>
              <a:t>41859,3</a:t>
            </a:r>
            <a:r>
              <a:rPr lang="en-US" sz="1600" b="1" dirty="0" smtClean="0">
                <a:latin typeface="Arial Mon" panose="020B0500000000000000" pitchFamily="34" charset="0"/>
              </a:rPr>
              <a:t> </a:t>
            </a:r>
            <a:r>
              <a:rPr lang="en-US" sz="1600" b="1" dirty="0" err="1" smtClean="0">
                <a:latin typeface="Arial Mon" panose="020B0500000000000000" pitchFamily="34" charset="0"/>
              </a:rPr>
              <a:t>ìÿíãàí</a:t>
            </a:r>
            <a:r>
              <a:rPr lang="en-US" sz="1600" b="1" dirty="0" smtClean="0">
                <a:latin typeface="Arial Mon" panose="020B0500000000000000" pitchFamily="34" charset="0"/>
              </a:rPr>
              <a:t> </a:t>
            </a:r>
            <a:r>
              <a:rPr lang="en-US" sz="1600" b="1" dirty="0" err="1" smtClean="0">
                <a:latin typeface="Arial Mon" panose="020B0500000000000000" pitchFamily="34" charset="0"/>
              </a:rPr>
              <a:t>òºãðºã</a:t>
            </a:r>
            <a:r>
              <a:rPr lang="en-US" sz="1600" b="1" dirty="0" smtClean="0">
                <a:latin typeface="Arial Mon" panose="020B0500000000000000" pitchFamily="34" charset="0"/>
              </a:rPr>
              <a:t>, ÍÄØ-4</a:t>
            </a:r>
            <a:r>
              <a:rPr lang="mn-MN" sz="1600" b="1" dirty="0" smtClean="0">
                <a:latin typeface="Arial Mon" panose="020B0500000000000000" pitchFamily="34" charset="0"/>
              </a:rPr>
              <a:t>812,1</a:t>
            </a:r>
            <a:r>
              <a:rPr lang="en-US" sz="1600" b="1" dirty="0" smtClean="0">
                <a:latin typeface="Arial Mon" panose="020B0500000000000000" pitchFamily="34" charset="0"/>
              </a:rPr>
              <a:t> </a:t>
            </a:r>
            <a:r>
              <a:rPr lang="en-US" sz="1600" b="1" dirty="0" err="1" smtClean="0">
                <a:latin typeface="Arial Mon" panose="020B0500000000000000" pitchFamily="34" charset="0"/>
              </a:rPr>
              <a:t>ìÿíãàí</a:t>
            </a:r>
            <a:r>
              <a:rPr lang="en-US" sz="1600" b="1" dirty="0" smtClean="0">
                <a:latin typeface="Arial Mon" panose="020B0500000000000000" pitchFamily="34" charset="0"/>
              </a:rPr>
              <a:t> </a:t>
            </a:r>
            <a:r>
              <a:rPr lang="en-US" sz="1600" b="1" dirty="0" err="1" smtClean="0">
                <a:latin typeface="Arial Mon" panose="020B0500000000000000" pitchFamily="34" charset="0"/>
              </a:rPr>
              <a:t>òºãðºã</a:t>
            </a:r>
            <a:endParaRPr lang="en-US" sz="1600" b="1" dirty="0" smtClean="0">
              <a:latin typeface="Arial Mon" panose="020B0500000000000000" pitchFamily="34" charset="0"/>
            </a:endParaRPr>
          </a:p>
          <a:p>
            <a:r>
              <a:rPr lang="en-US" sz="1600" b="1" dirty="0" err="1" smtClean="0">
                <a:latin typeface="Arial Mon" panose="020B0500000000000000" pitchFamily="34" charset="0"/>
              </a:rPr>
              <a:t>Ò¿ëø</a:t>
            </a:r>
            <a:r>
              <a:rPr lang="en-US" sz="1600" b="1" dirty="0" smtClean="0">
                <a:latin typeface="Arial Mon" panose="020B0500000000000000" pitchFamily="34" charset="0"/>
              </a:rPr>
              <a:t> </a:t>
            </a:r>
            <a:r>
              <a:rPr lang="en-US" sz="1600" b="1" dirty="0" err="1" smtClean="0">
                <a:latin typeface="Arial Mon" panose="020B0500000000000000" pitchFamily="34" charset="0"/>
              </a:rPr>
              <a:t>õàëààëò</a:t>
            </a:r>
            <a:r>
              <a:rPr lang="en-US" sz="1600" b="1" dirty="0" smtClean="0">
                <a:latin typeface="Arial Mon" panose="020B0500000000000000" pitchFamily="34" charset="0"/>
              </a:rPr>
              <a:t> 7</a:t>
            </a:r>
            <a:r>
              <a:rPr lang="mn-MN" sz="1600" b="1" dirty="0" smtClean="0">
                <a:latin typeface="Arial Mon" panose="020B0500000000000000" pitchFamily="34" charset="0"/>
              </a:rPr>
              <a:t>09</a:t>
            </a:r>
            <a:r>
              <a:rPr lang="en-US" sz="1600" b="1" dirty="0" smtClean="0">
                <a:latin typeface="Arial Mon" panose="020B0500000000000000" pitchFamily="34" charset="0"/>
              </a:rPr>
              <a:t>0.0 </a:t>
            </a:r>
            <a:r>
              <a:rPr lang="en-US" sz="1600" b="1" dirty="0" err="1" smtClean="0">
                <a:latin typeface="Arial Mon" panose="020B0500000000000000" pitchFamily="34" charset="0"/>
              </a:rPr>
              <a:t>ìÿíãàí</a:t>
            </a:r>
            <a:r>
              <a:rPr lang="en-US" sz="1600" b="1" dirty="0" smtClean="0">
                <a:latin typeface="Arial Mon" panose="020B0500000000000000" pitchFamily="34" charset="0"/>
              </a:rPr>
              <a:t> </a:t>
            </a:r>
            <a:r>
              <a:rPr lang="en-US" sz="1600" b="1" dirty="0" err="1" smtClean="0">
                <a:latin typeface="Arial Mon" panose="020B0500000000000000" pitchFamily="34" charset="0"/>
              </a:rPr>
              <a:t>òºãðºãèéã</a:t>
            </a:r>
            <a:r>
              <a:rPr lang="en-US" sz="1600" b="1" dirty="0" smtClean="0">
                <a:latin typeface="Arial Mon" panose="020B0500000000000000" pitchFamily="34" charset="0"/>
              </a:rPr>
              <a:t> 60òîíí í¿¿</a:t>
            </a:r>
            <a:r>
              <a:rPr lang="en-US" sz="1600" b="1" dirty="0" err="1" smtClean="0">
                <a:latin typeface="Arial Mon" panose="020B0500000000000000" pitchFamily="34" charset="0"/>
              </a:rPr>
              <a:t>ðñ</a:t>
            </a:r>
            <a:r>
              <a:rPr lang="en-US" sz="1600" b="1" dirty="0" smtClean="0">
                <a:latin typeface="Arial Mon" panose="020B0500000000000000" pitchFamily="34" charset="0"/>
              </a:rPr>
              <a:t> </a:t>
            </a:r>
            <a:r>
              <a:rPr lang="mn-MN" sz="1600" b="1" dirty="0" smtClean="0">
                <a:latin typeface="Arial Mon" panose="020B0500000000000000" pitchFamily="34" charset="0"/>
              </a:rPr>
              <a:t>татсан</a:t>
            </a:r>
            <a:r>
              <a:rPr lang="en-US" sz="1600" b="1" dirty="0" smtClean="0">
                <a:latin typeface="Arial Mon" panose="020B0500000000000000" pitchFamily="34" charset="0"/>
              </a:rPr>
              <a:t>, </a:t>
            </a:r>
            <a:endParaRPr lang="mn-MN" sz="1600" b="1" dirty="0" smtClean="0">
              <a:latin typeface="Arial Mon" panose="020B0500000000000000" pitchFamily="34" charset="0"/>
            </a:endParaRPr>
          </a:p>
          <a:p>
            <a:r>
              <a:rPr lang="en-US" sz="1600" b="1" dirty="0" err="1" smtClean="0">
                <a:latin typeface="Arial Mon" panose="020B0500000000000000" pitchFamily="34" charset="0"/>
              </a:rPr>
              <a:t>ãýðýë</a:t>
            </a:r>
            <a:r>
              <a:rPr lang="en-US" sz="1600" b="1" dirty="0" smtClean="0">
                <a:latin typeface="Arial Mon" panose="020B0500000000000000" pitchFamily="34" charset="0"/>
              </a:rPr>
              <a:t> </a:t>
            </a:r>
            <a:r>
              <a:rPr lang="en-US" sz="1600" b="1" dirty="0" err="1" smtClean="0">
                <a:latin typeface="Arial Mon" panose="020B0500000000000000" pitchFamily="34" charset="0"/>
              </a:rPr>
              <a:t>öàõèëãààíä</a:t>
            </a:r>
            <a:r>
              <a:rPr lang="en-US" sz="1600" b="1" dirty="0" smtClean="0">
                <a:latin typeface="Arial Mon" panose="020B0500000000000000" pitchFamily="34" charset="0"/>
              </a:rPr>
              <a:t> </a:t>
            </a:r>
            <a:r>
              <a:rPr lang="mn-MN" sz="1600" b="1" dirty="0" smtClean="0">
                <a:latin typeface="Arial Mon" panose="020B0500000000000000" pitchFamily="34" charset="0"/>
              </a:rPr>
              <a:t>388,1</a:t>
            </a:r>
            <a:r>
              <a:rPr lang="en-US" sz="1600" b="1" dirty="0" smtClean="0">
                <a:latin typeface="Arial Mon" panose="020B0500000000000000" pitchFamily="34" charset="0"/>
              </a:rPr>
              <a:t> </a:t>
            </a:r>
            <a:r>
              <a:rPr lang="en-US" sz="1600" b="1" dirty="0" err="1" smtClean="0">
                <a:latin typeface="Arial Mon" panose="020B0500000000000000" pitchFamily="34" charset="0"/>
              </a:rPr>
              <a:t>ìÿíãàí</a:t>
            </a:r>
            <a:r>
              <a:rPr lang="en-US" sz="1600" b="1" dirty="0" smtClean="0">
                <a:latin typeface="Arial Mon" panose="020B0500000000000000" pitchFamily="34" charset="0"/>
              </a:rPr>
              <a:t> </a:t>
            </a:r>
            <a:r>
              <a:rPr lang="en-US" sz="1600" b="1" dirty="0" err="1" smtClean="0">
                <a:latin typeface="Arial Mon" panose="020B0500000000000000" pitchFamily="34" charset="0"/>
              </a:rPr>
              <a:t>òºãðºãèéã</a:t>
            </a:r>
            <a:r>
              <a:rPr lang="en-US" sz="1600" b="1" dirty="0" smtClean="0">
                <a:latin typeface="Arial Mon" panose="020B0500000000000000" pitchFamily="34" charset="0"/>
              </a:rPr>
              <a:t> </a:t>
            </a:r>
            <a:r>
              <a:rPr lang="mn-MN" sz="1600" b="1" dirty="0" smtClean="0">
                <a:latin typeface="Arial Mon" panose="020B0500000000000000" pitchFamily="34" charset="0"/>
              </a:rPr>
              <a:t>3124.59</a:t>
            </a:r>
            <a:r>
              <a:rPr lang="en-US" sz="1600" b="1" dirty="0" err="1" smtClean="0">
                <a:latin typeface="Arial Mon" panose="020B0500000000000000" pitchFamily="34" charset="0"/>
              </a:rPr>
              <a:t>êâ</a:t>
            </a:r>
            <a:r>
              <a:rPr lang="en-US" sz="1600" b="1" dirty="0" smtClean="0">
                <a:latin typeface="Arial Mon" panose="020B0500000000000000" pitchFamily="34" charset="0"/>
              </a:rPr>
              <a:t> </a:t>
            </a:r>
            <a:r>
              <a:rPr lang="en-US" sz="1600" b="1" dirty="0" err="1" smtClean="0">
                <a:latin typeface="Arial Mon" panose="020B0500000000000000" pitchFamily="34" charset="0"/>
              </a:rPr>
              <a:t>öàõèëãààí</a:t>
            </a:r>
            <a:r>
              <a:rPr lang="mn-MN" sz="1600" b="1" dirty="0" smtClean="0">
                <a:latin typeface="Arial Mon" panose="020B0500000000000000" pitchFamily="34" charset="0"/>
              </a:rPr>
              <a:t>д </a:t>
            </a:r>
            <a:r>
              <a:rPr lang="en-US" sz="1600" b="1" dirty="0" err="1" smtClean="0">
                <a:latin typeface="Arial Mon" panose="020B0500000000000000" pitchFamily="34" charset="0"/>
              </a:rPr>
              <a:t>çàðöóóë</a:t>
            </a:r>
            <a:r>
              <a:rPr lang="mn-MN" sz="1600" b="1" dirty="0" smtClean="0">
                <a:latin typeface="Arial Mon" panose="020B0500000000000000" pitchFamily="34" charset="0"/>
              </a:rPr>
              <a:t>са</a:t>
            </a:r>
            <a:r>
              <a:rPr lang="en-US" sz="1600" b="1" dirty="0" smtClean="0">
                <a:latin typeface="Arial Mon" panose="020B0500000000000000" pitchFamily="34" charset="0"/>
              </a:rPr>
              <a:t>í </a:t>
            </a:r>
            <a:r>
              <a:rPr lang="en-US" sz="1600" b="1" dirty="0" err="1" smtClean="0">
                <a:latin typeface="Arial Mon" panose="020B0500000000000000" pitchFamily="34" charset="0"/>
              </a:rPr>
              <a:t>áàéíà</a:t>
            </a:r>
            <a:r>
              <a:rPr lang="en-US" sz="1600" b="1" dirty="0" smtClean="0">
                <a:latin typeface="Arial Mon" panose="020B0500000000000000" pitchFamily="34" charset="0"/>
              </a:rPr>
              <a:t>.</a:t>
            </a:r>
            <a:endParaRPr lang="mn-MN" sz="1600" b="1" dirty="0" smtClean="0">
              <a:latin typeface="Arial Mon" panose="020B0500000000000000" pitchFamily="34" charset="0"/>
            </a:endParaRPr>
          </a:p>
          <a:p>
            <a:r>
              <a:rPr lang="mn-MN" sz="1600" b="1" dirty="0" smtClean="0">
                <a:latin typeface="Arial Mon" panose="020B0500000000000000" pitchFamily="34" charset="0"/>
              </a:rPr>
              <a:t>Бичиг </a:t>
            </a:r>
            <a:r>
              <a:rPr lang="mn-MN" sz="1600" b="1" dirty="0" smtClean="0">
                <a:latin typeface="Arial Mon" panose="020B0500000000000000" pitchFamily="34" charset="0"/>
              </a:rPr>
              <a:t>хэрэгт 199,7 мянган төгрөгөөр бичгийн цаас, хор, маягт мат</a:t>
            </a:r>
            <a:r>
              <a:rPr lang="en-US" sz="1600" b="1" dirty="0" err="1" smtClean="0">
                <a:latin typeface="Arial Mon" panose="020B0500000000000000" pitchFamily="34" charset="0"/>
              </a:rPr>
              <a:t>åðèàëä</a:t>
            </a:r>
            <a:r>
              <a:rPr lang="mn-MN" sz="1600" b="1" dirty="0" smtClean="0">
                <a:latin typeface="Arial Mon" panose="020B0500000000000000" pitchFamily="34" charset="0"/>
              </a:rPr>
              <a:t>. </a:t>
            </a:r>
            <a:endParaRPr lang="mn-MN" sz="1600" b="1" dirty="0" smtClean="0">
              <a:latin typeface="Arial Mon" panose="020B0500000000000000" pitchFamily="34" charset="0"/>
            </a:endParaRPr>
          </a:p>
          <a:p>
            <a:r>
              <a:rPr lang="mn-MN" sz="1600" b="1" dirty="0" smtClean="0">
                <a:latin typeface="Arial Mon" panose="020B0500000000000000" pitchFamily="34" charset="0"/>
              </a:rPr>
              <a:t>Тээвэр </a:t>
            </a:r>
            <a:r>
              <a:rPr lang="mn-MN" sz="1600" b="1" dirty="0" smtClean="0">
                <a:latin typeface="Arial Mon" panose="020B0500000000000000" pitchFamily="34" charset="0"/>
              </a:rPr>
              <a:t>шатахуунд 299,7 мянган төгрөгт албан ажил, дотоод ажилд зарцуулсан. </a:t>
            </a:r>
            <a:endParaRPr lang="mn-MN" sz="1600" b="1" dirty="0" smtClean="0">
              <a:latin typeface="Arial Mon" panose="020B0500000000000000" pitchFamily="34" charset="0"/>
            </a:endParaRPr>
          </a:p>
          <a:p>
            <a:r>
              <a:rPr lang="mn-MN" sz="1600" b="1" dirty="0" smtClean="0">
                <a:latin typeface="Arial Mon" panose="020B0500000000000000" pitchFamily="34" charset="0"/>
              </a:rPr>
              <a:t>Шуудан </a:t>
            </a:r>
            <a:r>
              <a:rPr lang="mn-MN" sz="1600" b="1" dirty="0" smtClean="0">
                <a:latin typeface="Arial Mon" panose="020B0500000000000000" pitchFamily="34" charset="0"/>
              </a:rPr>
              <a:t>холбооны зардалд 240,0 мянган төгрөгийг интернетийн төлбөрт төлсөн. </a:t>
            </a:r>
            <a:endParaRPr lang="mn-MN" sz="1600" b="1" dirty="0" smtClean="0">
              <a:latin typeface="Arial Mon" panose="020B0500000000000000" pitchFamily="34" charset="0"/>
            </a:endParaRPr>
          </a:p>
          <a:p>
            <a:r>
              <a:rPr lang="mn-MN" sz="1600" b="1" dirty="0" smtClean="0">
                <a:latin typeface="Arial Mon" panose="020B0500000000000000" pitchFamily="34" charset="0"/>
              </a:rPr>
              <a:t>Ном </a:t>
            </a:r>
            <a:r>
              <a:rPr lang="mn-MN" sz="1600" b="1" dirty="0" smtClean="0">
                <a:latin typeface="Arial Mon" panose="020B0500000000000000" pitchFamily="34" charset="0"/>
              </a:rPr>
              <a:t>хэвлэлд 148,7 мянган төгрөгийг ном авахад </a:t>
            </a:r>
            <a:r>
              <a:rPr lang="mn-MN" sz="1600" b="1" dirty="0" smtClean="0">
                <a:latin typeface="Arial Mon" panose="020B0500000000000000" pitchFamily="34" charset="0"/>
              </a:rPr>
              <a:t>зарцуулсан.Х</a:t>
            </a:r>
          </a:p>
          <a:p>
            <a:r>
              <a:rPr lang="mn-MN" sz="1600" b="1" dirty="0" smtClean="0">
                <a:latin typeface="Arial Mon" panose="020B0500000000000000" pitchFamily="34" charset="0"/>
              </a:rPr>
              <a:t>ог </a:t>
            </a:r>
            <a:r>
              <a:rPr lang="mn-MN" sz="1600" b="1" dirty="0" smtClean="0">
                <a:latin typeface="Arial Mon" panose="020B0500000000000000" pitchFamily="34" charset="0"/>
              </a:rPr>
              <a:t>хаягдалд 87,8 мянган төгрөгөөр орон нутгийн татварт төлсөн. </a:t>
            </a:r>
            <a:endParaRPr lang="mn-MN" sz="1600" b="1" dirty="0" smtClean="0">
              <a:latin typeface="Arial Mon" panose="020B0500000000000000" pitchFamily="34" charset="0"/>
            </a:endParaRPr>
          </a:p>
          <a:p>
            <a:r>
              <a:rPr lang="mn-MN" sz="1600" b="1" dirty="0" smtClean="0">
                <a:latin typeface="Arial Mon" panose="020B0500000000000000" pitchFamily="34" charset="0"/>
              </a:rPr>
              <a:t>Бага </a:t>
            </a:r>
            <a:r>
              <a:rPr lang="mn-MN" sz="1600" b="1" dirty="0" smtClean="0">
                <a:latin typeface="Arial Mon" panose="020B0500000000000000" pitchFamily="34" charset="0"/>
              </a:rPr>
              <a:t>үнэт материалд</a:t>
            </a:r>
            <a:r>
              <a:rPr lang="en-US" sz="1600" b="1" dirty="0" smtClean="0">
                <a:latin typeface="Arial Mon" panose="020B0500000000000000" pitchFamily="34" charset="0"/>
              </a:rPr>
              <a:t> </a:t>
            </a:r>
            <a:r>
              <a:rPr lang="mn-MN" sz="1600" b="1" dirty="0" smtClean="0">
                <a:latin typeface="Arial Mon" panose="020B0500000000000000" pitchFamily="34" charset="0"/>
              </a:rPr>
              <a:t>230,0 мянган </a:t>
            </a:r>
            <a:r>
              <a:rPr lang="en-US" sz="1600" b="1" dirty="0" err="1" smtClean="0">
                <a:latin typeface="Arial Mon" panose="020B0500000000000000" pitchFamily="34" charset="0"/>
              </a:rPr>
              <a:t>òºãðºã</a:t>
            </a:r>
            <a:r>
              <a:rPr lang="mn-MN" sz="1600" b="1" dirty="0" smtClean="0">
                <a:latin typeface="Arial Mon" panose="020B0500000000000000" pitchFamily="34" charset="0"/>
              </a:rPr>
              <a:t>өөр вок,саван, ариутгал хийх, жижиг материал авсан. </a:t>
            </a:r>
            <a:endParaRPr lang="en-US" sz="1600" b="1" dirty="0" smtClean="0">
              <a:latin typeface="Arial Mon" panose="020B0500000000000000" pitchFamily="34" charset="0"/>
            </a:endParaRPr>
          </a:p>
          <a:p>
            <a:r>
              <a:rPr lang="en-US" sz="1600" b="1" dirty="0" err="1" smtClean="0">
                <a:latin typeface="Arial Mon" panose="020B0500000000000000" pitchFamily="34" charset="0"/>
              </a:rPr>
              <a:t>Íîðì</a:t>
            </a:r>
            <a:r>
              <a:rPr lang="mn-MN" sz="1600" b="1" dirty="0" smtClean="0">
                <a:latin typeface="Arial Mon" panose="020B0500000000000000" pitchFamily="34" charset="0"/>
              </a:rPr>
              <a:t>ын</a:t>
            </a:r>
            <a:r>
              <a:rPr lang="en-US" sz="1600" b="1" dirty="0" smtClean="0">
                <a:latin typeface="Arial Mon" panose="020B0500000000000000" pitchFamily="34" charset="0"/>
              </a:rPr>
              <a:t> </a:t>
            </a:r>
            <a:r>
              <a:rPr lang="en-US" sz="1600" b="1" dirty="0" err="1" smtClean="0">
                <a:latin typeface="Arial Mon" panose="020B0500000000000000" pitchFamily="34" charset="0"/>
              </a:rPr>
              <a:t>çàðäàëä</a:t>
            </a:r>
            <a:r>
              <a:rPr lang="en-US" sz="1600" b="1" dirty="0" smtClean="0">
                <a:latin typeface="Arial Mon" panose="020B0500000000000000" pitchFamily="34" charset="0"/>
              </a:rPr>
              <a:t> </a:t>
            </a:r>
            <a:r>
              <a:rPr lang="mn-MN" sz="1600" b="1" dirty="0" smtClean="0">
                <a:latin typeface="Arial Mon" panose="020B0500000000000000" pitchFamily="34" charset="0"/>
              </a:rPr>
              <a:t>2</a:t>
            </a:r>
            <a:r>
              <a:rPr lang="en-US" sz="1600" b="1" dirty="0" smtClean="0">
                <a:latin typeface="Arial Mon" panose="020B0500000000000000" pitchFamily="34" charset="0"/>
              </a:rPr>
              <a:t>50.0 </a:t>
            </a:r>
            <a:r>
              <a:rPr lang="en-US" sz="1600" b="1" dirty="0" err="1" smtClean="0">
                <a:latin typeface="Arial Mon" panose="020B0500000000000000" pitchFamily="34" charset="0"/>
              </a:rPr>
              <a:t>ìÿíãàí</a:t>
            </a:r>
            <a:r>
              <a:rPr lang="en-US" sz="1600" b="1" dirty="0" smtClean="0">
                <a:latin typeface="Arial Mon" panose="020B0500000000000000" pitchFamily="34" charset="0"/>
              </a:rPr>
              <a:t> </a:t>
            </a:r>
            <a:r>
              <a:rPr lang="en-US" sz="1600" b="1" dirty="0" err="1" smtClean="0">
                <a:latin typeface="Arial Mon" panose="020B0500000000000000" pitchFamily="34" charset="0"/>
              </a:rPr>
              <a:t>òºãðºã</a:t>
            </a:r>
            <a:r>
              <a:rPr lang="mn-MN" sz="1600" b="1" dirty="0" smtClean="0">
                <a:latin typeface="Arial Mon" panose="020B0500000000000000" pitchFamily="34" charset="0"/>
              </a:rPr>
              <a:t>өөр бээлий, хлад авсан</a:t>
            </a:r>
            <a:r>
              <a:rPr lang="en-US" sz="1600" b="1" dirty="0" smtClean="0">
                <a:latin typeface="Arial Mon" panose="020B0500000000000000" pitchFamily="34" charset="0"/>
              </a:rPr>
              <a:t>.</a:t>
            </a:r>
          </a:p>
          <a:p>
            <a:r>
              <a:rPr lang="en-US" sz="1600" b="1" dirty="0" err="1" smtClean="0">
                <a:latin typeface="Arial Mon" panose="020B0500000000000000" pitchFamily="34" charset="0"/>
              </a:rPr>
              <a:t>Àëáàí</a:t>
            </a:r>
            <a:r>
              <a:rPr lang="en-US" sz="1600" b="1" dirty="0" smtClean="0">
                <a:latin typeface="Arial Mon" panose="020B0500000000000000" pitchFamily="34" charset="0"/>
              </a:rPr>
              <a:t> </a:t>
            </a:r>
            <a:r>
              <a:rPr lang="en-US" sz="1600" b="1" dirty="0" err="1" smtClean="0">
                <a:latin typeface="Arial Mon" panose="020B0500000000000000" pitchFamily="34" charset="0"/>
              </a:rPr>
              <a:t>òîìèëîëòîíä</a:t>
            </a:r>
            <a:r>
              <a:rPr lang="en-US" sz="1600" b="1" dirty="0" smtClean="0">
                <a:latin typeface="Arial Mon" panose="020B0500000000000000" pitchFamily="34" charset="0"/>
              </a:rPr>
              <a:t> </a:t>
            </a:r>
            <a:r>
              <a:rPr lang="mn-MN" sz="1600" b="1" dirty="0" smtClean="0">
                <a:latin typeface="Arial Mon" panose="020B0500000000000000" pitchFamily="34" charset="0"/>
              </a:rPr>
              <a:t>196,0</a:t>
            </a:r>
            <a:r>
              <a:rPr lang="en-US" sz="1600" b="1" dirty="0" smtClean="0">
                <a:latin typeface="Arial Mon" panose="020B0500000000000000" pitchFamily="34" charset="0"/>
              </a:rPr>
              <a:t> </a:t>
            </a:r>
            <a:r>
              <a:rPr lang="en-US" sz="1600" b="1" dirty="0" err="1" smtClean="0">
                <a:latin typeface="Arial Mon" panose="020B0500000000000000" pitchFamily="34" charset="0"/>
              </a:rPr>
              <a:t>ìÿíãàí</a:t>
            </a:r>
            <a:r>
              <a:rPr lang="en-US" sz="1600" b="1" dirty="0" smtClean="0">
                <a:latin typeface="Arial Mon" panose="020B0500000000000000" pitchFamily="34" charset="0"/>
              </a:rPr>
              <a:t> </a:t>
            </a:r>
            <a:r>
              <a:rPr lang="en-US" sz="1600" b="1" dirty="0" err="1" smtClean="0">
                <a:latin typeface="Arial Mon" panose="020B0500000000000000" pitchFamily="34" charset="0"/>
              </a:rPr>
              <a:t>òºãðºã</a:t>
            </a:r>
            <a:r>
              <a:rPr lang="mn-MN" sz="1600" b="1" dirty="0" smtClean="0">
                <a:latin typeface="Arial Mon" panose="020B0500000000000000" pitchFamily="34" charset="0"/>
              </a:rPr>
              <a:t>ийг 3 хүнд олгосон</a:t>
            </a:r>
            <a:r>
              <a:rPr lang="en-US" sz="1600" b="1" dirty="0" smtClean="0">
                <a:latin typeface="Arial Mon" panose="020B0500000000000000" pitchFamily="34" charset="0"/>
              </a:rPr>
              <a:t>.</a:t>
            </a:r>
          </a:p>
          <a:p>
            <a:r>
              <a:rPr lang="en-US" sz="1600" b="1" dirty="0" err="1" smtClean="0">
                <a:latin typeface="Arial Mon" panose="020B0500000000000000" pitchFamily="34" charset="0"/>
              </a:rPr>
              <a:t>Õîð</a:t>
            </a:r>
            <a:r>
              <a:rPr lang="en-US" sz="1600" b="1" dirty="0" smtClean="0">
                <a:latin typeface="Arial Mon" panose="020B0500000000000000" pitchFamily="34" charset="0"/>
              </a:rPr>
              <a:t> ñ¿¿</a:t>
            </a:r>
            <a:r>
              <a:rPr lang="en-US" sz="1600" b="1" dirty="0" err="1" smtClean="0">
                <a:latin typeface="Arial Mon" panose="020B0500000000000000" pitchFamily="34" charset="0"/>
              </a:rPr>
              <a:t>íèé</a:t>
            </a:r>
            <a:r>
              <a:rPr lang="en-US" sz="1600" b="1" dirty="0" smtClean="0">
                <a:latin typeface="Arial Mon" panose="020B0500000000000000" pitchFamily="34" charset="0"/>
              </a:rPr>
              <a:t> </a:t>
            </a:r>
            <a:r>
              <a:rPr lang="en-US" sz="1600" b="1" dirty="0" err="1" smtClean="0">
                <a:latin typeface="Arial Mon" panose="020B0500000000000000" pitchFamily="34" charset="0"/>
              </a:rPr>
              <a:t>çàðäàë</a:t>
            </a:r>
            <a:r>
              <a:rPr lang="en-US" sz="1600" b="1" dirty="0" smtClean="0">
                <a:latin typeface="Arial Mon" panose="020B0500000000000000" pitchFamily="34" charset="0"/>
              </a:rPr>
              <a:t> 3</a:t>
            </a:r>
            <a:r>
              <a:rPr lang="mn-MN" sz="1600" b="1" dirty="0" smtClean="0">
                <a:latin typeface="Arial Mon" panose="020B0500000000000000" pitchFamily="34" charset="0"/>
              </a:rPr>
              <a:t>6</a:t>
            </a:r>
            <a:r>
              <a:rPr lang="en-US" sz="1600" b="1" dirty="0" smtClean="0">
                <a:latin typeface="Arial Mon" panose="020B0500000000000000" pitchFamily="34" charset="0"/>
              </a:rPr>
              <a:t>0.0</a:t>
            </a:r>
            <a:r>
              <a:rPr lang="mn-MN" sz="1600" b="1" dirty="0" smtClean="0">
                <a:latin typeface="Arial Mon" panose="020B0500000000000000" pitchFamily="34" charset="0"/>
              </a:rPr>
              <a:t> мянган төгрөгний сүү галч нарт олгосон</a:t>
            </a:r>
            <a:r>
              <a:rPr lang="en-US" sz="1600" b="1" dirty="0" smtClean="0">
                <a:latin typeface="Arial Mon" panose="020B0500000000000000" pitchFamily="34" charset="0"/>
              </a:rPr>
              <a:t> </a:t>
            </a:r>
            <a:r>
              <a:rPr lang="en-US" sz="1600" b="1" dirty="0" err="1" smtClean="0">
                <a:latin typeface="Arial Mon" panose="020B0500000000000000" pitchFamily="34" charset="0"/>
              </a:rPr>
              <a:t>áàéíà</a:t>
            </a:r>
            <a:r>
              <a:rPr lang="en-US" sz="1600" b="1" dirty="0" smtClean="0">
                <a:latin typeface="Arial Mon" panose="020B0500000000000000" pitchFamily="34" charset="0"/>
              </a:rPr>
              <a:t>.</a:t>
            </a:r>
          </a:p>
          <a:p>
            <a:r>
              <a:rPr lang="mn-MN" sz="1600" b="1" dirty="0" smtClean="0">
                <a:latin typeface="Arial Mon" panose="020B0500000000000000" pitchFamily="34" charset="0"/>
              </a:rPr>
              <a:t>Урсгал засварт 498,2 мянган төгрөгөөр засварын материал хувь хүнээс авсан.</a:t>
            </a:r>
            <a:endParaRPr lang="en-US" sz="1600" b="1" dirty="0" smtClean="0">
              <a:latin typeface="Arial Mon" panose="020B0500000000000000" pitchFamily="34" charset="0"/>
            </a:endParaRPr>
          </a:p>
          <a:p>
            <a:endParaRPr lang="en-US" sz="1600" b="1" dirty="0" smtClean="0">
              <a:latin typeface="Arial Mon" panose="020B0500000000000000" pitchFamily="34" charset="0"/>
            </a:endParaRPr>
          </a:p>
          <a:p>
            <a:endParaRPr lang="en-US" b="1" dirty="0">
              <a:latin typeface="Arial Mon" panose="020B0500000000000000" pitchFamily="34" charset="0"/>
            </a:endParaRPr>
          </a:p>
        </p:txBody>
      </p:sp>
    </p:spTree>
    <p:extLst>
      <p:ext uri="{BB962C8B-B14F-4D97-AF65-F5344CB8AC3E}">
        <p14:creationId xmlns:p14="http://schemas.microsoft.com/office/powerpoint/2010/main" val="920654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467600" cy="685800"/>
          </a:xfrm>
        </p:spPr>
        <p:txBody>
          <a:bodyPr/>
          <a:lstStyle/>
          <a:p>
            <a:r>
              <a:rPr lang="en-US" sz="1800" dirty="0" smtClean="0">
                <a:latin typeface="Arial Mon" panose="020B0500000000000000" pitchFamily="34" charset="0"/>
                <a:cs typeface="Arial" pitchFamily="34" charset="0"/>
              </a:rPr>
              <a:t>¯</a:t>
            </a:r>
            <a:r>
              <a:rPr lang="en-US" sz="1800" dirty="0" err="1" smtClean="0">
                <a:latin typeface="Arial Mon" panose="020B0500000000000000" pitchFamily="34" charset="0"/>
                <a:cs typeface="Arial" pitchFamily="34" charset="0"/>
              </a:rPr>
              <a:t>éë</a:t>
            </a:r>
            <a:r>
              <a:rPr lang="en-US" sz="1800" dirty="0" smtClean="0">
                <a:latin typeface="Arial Mon" panose="020B0500000000000000" pitchFamily="34" charset="0"/>
                <a:cs typeface="Arial" pitchFamily="34" charset="0"/>
              </a:rPr>
              <a:t> </a:t>
            </a:r>
            <a:r>
              <a:rPr lang="en-US" sz="1800" dirty="0" err="1" smtClean="0">
                <a:latin typeface="Arial Mon" panose="020B0500000000000000" pitchFamily="34" charset="0"/>
                <a:cs typeface="Arial" pitchFamily="34" charset="0"/>
              </a:rPr>
              <a:t>àæèëëàãààíû</a:t>
            </a:r>
            <a:r>
              <a:rPr lang="en-US" sz="1800" dirty="0" smtClean="0">
                <a:latin typeface="Arial Mon" panose="020B0500000000000000" pitchFamily="34" charset="0"/>
                <a:cs typeface="Arial" pitchFamily="34" charset="0"/>
              </a:rPr>
              <a:t> </a:t>
            </a:r>
            <a:r>
              <a:rPr lang="en-US" sz="1800" dirty="0" err="1" smtClean="0">
                <a:latin typeface="Arial Mon" panose="020B0500000000000000" pitchFamily="34" charset="0"/>
                <a:cs typeface="Arial" pitchFamily="34" charset="0"/>
              </a:rPr>
              <a:t>óðñãàë</a:t>
            </a:r>
            <a:r>
              <a:rPr lang="en-US" sz="1800" dirty="0" smtClean="0">
                <a:latin typeface="Arial Mon" panose="020B0500000000000000" pitchFamily="34" charset="0"/>
                <a:cs typeface="Arial" pitchFamily="34" charset="0"/>
              </a:rPr>
              <a:t> </a:t>
            </a:r>
            <a:r>
              <a:rPr lang="en-US" sz="1800" dirty="0" err="1" smtClean="0">
                <a:latin typeface="Arial Mon" panose="020B0500000000000000" pitchFamily="34" charset="0"/>
                <a:cs typeface="Arial" pitchFamily="34" charset="0"/>
              </a:rPr>
              <a:t>çàðäàëä</a:t>
            </a:r>
            <a:endParaRPr lang="en-US" sz="1800" dirty="0">
              <a:latin typeface="Arial Mon" panose="020B0500000000000000" pitchFamily="34" charset="0"/>
              <a:cs typeface="Arial" pitchFamily="34" charset="0"/>
            </a:endParaRPr>
          </a:p>
        </p:txBody>
      </p:sp>
      <p:sp>
        <p:nvSpPr>
          <p:cNvPr id="3" name="Content Placeholder 2"/>
          <p:cNvSpPr>
            <a:spLocks noGrp="1"/>
          </p:cNvSpPr>
          <p:nvPr>
            <p:ph idx="1"/>
          </p:nvPr>
        </p:nvSpPr>
        <p:spPr>
          <a:xfrm>
            <a:off x="457200" y="2362200"/>
            <a:ext cx="8229600" cy="3352799"/>
          </a:xfrm>
        </p:spPr>
        <p:txBody>
          <a:bodyPr/>
          <a:lstStyle/>
          <a:p>
            <a:r>
              <a:rPr lang="en-US" sz="2000" dirty="0" err="1" smtClean="0">
                <a:latin typeface="Arial Mon" panose="020B0500000000000000" pitchFamily="34" charset="0"/>
                <a:cs typeface="Arial" pitchFamily="34" charset="0"/>
              </a:rPr>
              <a:t>Ãýðýýãýýð</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ã¿éöýòãýõ</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àæèë</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éë</a:t>
            </a:r>
            <a:r>
              <a:rPr lang="mn-MN" sz="2000" dirty="0" smtClean="0">
                <a:latin typeface="Arial Mon" panose="020B0500000000000000" pitchFamily="34" charset="0"/>
                <a:cs typeface="Arial" pitchFamily="34" charset="0"/>
              </a:rPr>
              <a:t>ч</a:t>
            </a:r>
            <a:r>
              <a:rPr lang="en-US" sz="2000" dirty="0" err="1" smtClean="0">
                <a:latin typeface="Arial Mon" panose="020B0500000000000000" pitchFamily="34" charset="0"/>
                <a:cs typeface="Arial" pitchFamily="34" charset="0"/>
              </a:rPr>
              <a:t>èëãýý</a:t>
            </a:r>
            <a:endParaRPr lang="en-US" sz="2000" dirty="0" smtClean="0">
              <a:latin typeface="Arial Mon" panose="020B0500000000000000" pitchFamily="34" charset="0"/>
              <a:cs typeface="Arial" pitchFamily="34" charset="0"/>
            </a:endParaRPr>
          </a:p>
          <a:p>
            <a:r>
              <a:rPr lang="en-US" sz="2000" dirty="0" smtClean="0">
                <a:latin typeface="Arial Mon" panose="020B0500000000000000" pitchFamily="34" charset="0"/>
                <a:cs typeface="Arial" pitchFamily="34" charset="0"/>
              </a:rPr>
              <a:t>ÀÎ-</a:t>
            </a:r>
            <a:r>
              <a:rPr lang="en-US" sz="2000" dirty="0" err="1" smtClean="0">
                <a:latin typeface="Arial Mon" panose="020B0500000000000000" pitchFamily="34" charset="0"/>
                <a:cs typeface="Arial" pitchFamily="34" charset="0"/>
              </a:rPr>
              <a:t>îîñ</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îëãîõ</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òýòãýìæ</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äýìæëýã</a:t>
            </a:r>
            <a:r>
              <a:rPr lang="mn-MN" sz="2000" dirty="0" smtClean="0">
                <a:latin typeface="Arial Mon" panose="020B0500000000000000" pitchFamily="34" charset="0"/>
                <a:cs typeface="Arial" pitchFamily="34" charset="0"/>
              </a:rPr>
              <a:t> </a:t>
            </a:r>
          </a:p>
          <a:p>
            <a:r>
              <a:rPr lang="en-US" sz="2000" dirty="0" smtClean="0">
                <a:latin typeface="Arial Mon" panose="020B0500000000000000" pitchFamily="34" charset="0"/>
                <a:cs typeface="Arial" pitchFamily="34" charset="0"/>
              </a:rPr>
              <a:t>¯</a:t>
            </a:r>
            <a:r>
              <a:rPr lang="en-US" sz="2000" dirty="0" err="1" smtClean="0">
                <a:latin typeface="Arial Mon" panose="020B0500000000000000" pitchFamily="34" charset="0"/>
                <a:cs typeface="Arial" pitchFamily="34" charset="0"/>
              </a:rPr>
              <a:t>äèéí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öàé</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õºòºëáºð</a:t>
            </a:r>
            <a:endParaRPr lang="mn-MN" sz="2000" dirty="0" smtClean="0">
              <a:latin typeface="Arial Mon" panose="020B0500000000000000" pitchFamily="34" charset="0"/>
              <a:cs typeface="Arial" pitchFamily="34" charset="0"/>
            </a:endParaRPr>
          </a:p>
          <a:p>
            <a:r>
              <a:rPr lang="en-US" sz="2000" dirty="0" err="1" smtClean="0">
                <a:latin typeface="Arial Mon" panose="020B0500000000000000" pitchFamily="34" charset="0"/>
                <a:cs typeface="Arial" pitchFamily="34" charset="0"/>
              </a:rPr>
              <a:t>Äîòóóð</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áàéðíû</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éë</a:t>
            </a:r>
            <a:r>
              <a:rPr lang="mn-MN" sz="2000" dirty="0" smtClean="0">
                <a:latin typeface="Arial Mon" panose="020B0500000000000000" pitchFamily="34" charset="0"/>
                <a:cs typeface="Arial" pitchFamily="34" charset="0"/>
              </a:rPr>
              <a:t>ч</a:t>
            </a:r>
            <a:r>
              <a:rPr lang="en-US" sz="2000" dirty="0" err="1" smtClean="0">
                <a:latin typeface="Arial Mon" panose="020B0500000000000000" pitchFamily="34" charset="0"/>
                <a:cs typeface="Arial" pitchFamily="34" charset="0"/>
              </a:rPr>
              <a:t>èëãýý</a:t>
            </a:r>
            <a:endParaRPr lang="mn-MN" sz="2000" dirty="0" smtClean="0">
              <a:latin typeface="Arial Mon" panose="020B0500000000000000" pitchFamily="34" charset="0"/>
              <a:cs typeface="Arial" pitchFamily="34" charset="0"/>
            </a:endParaRPr>
          </a:p>
          <a:p>
            <a:r>
              <a:rPr lang="en-US" sz="2000" dirty="0" err="1" smtClean="0">
                <a:latin typeface="Arial Mon" panose="020B0500000000000000" pitchFamily="34" charset="0"/>
                <a:cs typeface="Arial" pitchFamily="34" charset="0"/>
              </a:rPr>
              <a:t>Áîëîñðîëûí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ñòàíäàðò,ñóðãàëòûí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òºëºâëºã</a:t>
            </a:r>
            <a:r>
              <a:rPr lang="en-US" sz="2000" dirty="0" smtClean="0">
                <a:latin typeface="Arial Mon" panose="020B0500000000000000" pitchFamily="34" charset="0"/>
                <a:cs typeface="Arial" pitchFamily="34" charset="0"/>
              </a:rPr>
              <a:t>ºº, </a:t>
            </a:r>
            <a:r>
              <a:rPr lang="en-US" sz="2000" dirty="0" err="1" smtClean="0">
                <a:latin typeface="Arial Mon" panose="020B0500000000000000" pitchFamily="34" charset="0"/>
                <a:cs typeface="Arial" pitchFamily="34" charset="0"/>
              </a:rPr>
              <a:t>õºòºëáºð</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õýðýãæ</a:t>
            </a:r>
            <a:r>
              <a:rPr lang="en-US" sz="2000" dirty="0" smtClean="0">
                <a:latin typeface="Arial Mon" panose="020B0500000000000000" pitchFamily="34" charset="0"/>
                <a:cs typeface="Arial" pitchFamily="34" charset="0"/>
              </a:rPr>
              <a:t>¿¿</a:t>
            </a:r>
            <a:r>
              <a:rPr lang="en-US" sz="2000" dirty="0" err="1" smtClean="0">
                <a:latin typeface="Arial Mon" panose="020B0500000000000000" pitchFamily="34" charset="0"/>
                <a:cs typeface="Arial" pitchFamily="34" charset="0"/>
              </a:rPr>
              <a:t>ëýõ</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éë</a:t>
            </a:r>
            <a:r>
              <a:rPr lang="mn-MN" sz="2000" dirty="0" smtClean="0">
                <a:latin typeface="Arial Mon" panose="020B0500000000000000" pitchFamily="34" charset="0"/>
                <a:cs typeface="Arial" pitchFamily="34" charset="0"/>
              </a:rPr>
              <a:t>ч</a:t>
            </a:r>
            <a:r>
              <a:rPr lang="en-US" sz="2000" dirty="0" err="1" smtClean="0">
                <a:latin typeface="Arial Mon" panose="020B0500000000000000" pitchFamily="34" charset="0"/>
                <a:cs typeface="Arial" pitchFamily="34" charset="0"/>
              </a:rPr>
              <a:t>èëãýý</a:t>
            </a:r>
            <a:endParaRPr lang="en-US" sz="2000" dirty="0" smtClean="0">
              <a:latin typeface="Arial Mon" panose="020B0500000000000000" pitchFamily="34" charset="0"/>
              <a:cs typeface="Arial" pitchFamily="34" charset="0"/>
            </a:endParaRPr>
          </a:p>
          <a:p>
            <a:r>
              <a:rPr lang="en-US" sz="2000" dirty="0" err="1" smtClean="0">
                <a:latin typeface="Arial Mon" panose="020B0500000000000000" pitchFamily="34" charset="0"/>
                <a:cs typeface="Arial" pitchFamily="34" charset="0"/>
              </a:rPr>
              <a:t>Ñóðãàëòûí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õýâèéí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éë</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àæèëëàãààã</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õàíãàõ</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éë</a:t>
            </a:r>
            <a:r>
              <a:rPr lang="mn-MN" sz="2000" dirty="0" smtClean="0">
                <a:latin typeface="Arial Mon" panose="020B0500000000000000" pitchFamily="34" charset="0"/>
                <a:cs typeface="Arial" pitchFamily="34" charset="0"/>
              </a:rPr>
              <a:t>ч</a:t>
            </a:r>
            <a:r>
              <a:rPr lang="en-US" sz="2000" dirty="0" err="1" smtClean="0">
                <a:latin typeface="Arial Mon" panose="020B0500000000000000" pitchFamily="34" charset="0"/>
                <a:cs typeface="Arial" pitchFamily="34" charset="0"/>
              </a:rPr>
              <a:t>èëãýý</a:t>
            </a:r>
            <a:r>
              <a:rPr lang="en-US" sz="2000" dirty="0" smtClean="0">
                <a:latin typeface="Arial Mon" panose="020B0500000000000000" pitchFamily="34" charset="0"/>
                <a:cs typeface="Arial" pitchFamily="34" charset="0"/>
              </a:rPr>
              <a:t> </a:t>
            </a:r>
            <a:endParaRPr lang="en-US" sz="2000" dirty="0">
              <a:latin typeface="Arial Mon" panose="020B0500000000000000" pitchFamily="34" charset="0"/>
              <a:cs typeface="Arial" pitchFamily="34" charset="0"/>
            </a:endParaRPr>
          </a:p>
        </p:txBody>
      </p:sp>
      <p:sp>
        <p:nvSpPr>
          <p:cNvPr id="5" name="TextBox 4"/>
          <p:cNvSpPr txBox="1"/>
          <p:nvPr/>
        </p:nvSpPr>
        <p:spPr>
          <a:xfrm>
            <a:off x="1524000" y="1524000"/>
            <a:ext cx="6705600" cy="369332"/>
          </a:xfrm>
          <a:prstGeom prst="rect">
            <a:avLst/>
          </a:prstGeom>
          <a:noFill/>
        </p:spPr>
        <p:txBody>
          <a:bodyPr wrap="square" rtlCol="0">
            <a:spAutoFit/>
          </a:bodyPr>
          <a:lstStyle/>
          <a:p>
            <a:pPr algn="ctr"/>
            <a:r>
              <a:rPr lang="en-US" b="1" dirty="0" smtClean="0">
                <a:latin typeface="Arial Mon" panose="020B0500000000000000" pitchFamily="34" charset="0"/>
              </a:rPr>
              <a:t>¯</a:t>
            </a:r>
            <a:r>
              <a:rPr lang="en-US" b="1" dirty="0" err="1" smtClean="0">
                <a:latin typeface="Arial Mon" panose="020B0500000000000000" pitchFamily="34" charset="0"/>
              </a:rPr>
              <a:t>éë</a:t>
            </a:r>
            <a:r>
              <a:rPr lang="en-US" b="1" dirty="0" smtClean="0">
                <a:latin typeface="Arial Mon" panose="020B0500000000000000" pitchFamily="34" charset="0"/>
              </a:rPr>
              <a:t> </a:t>
            </a:r>
            <a:r>
              <a:rPr lang="en-US" b="1" dirty="0" err="1" smtClean="0">
                <a:latin typeface="Arial Mon" panose="020B0500000000000000" pitchFamily="34" charset="0"/>
              </a:rPr>
              <a:t>àæèëëàãààíû</a:t>
            </a:r>
            <a:r>
              <a:rPr lang="en-US" b="1" dirty="0" smtClean="0">
                <a:latin typeface="Arial Mon" panose="020B0500000000000000" pitchFamily="34" charset="0"/>
              </a:rPr>
              <a:t> </a:t>
            </a:r>
            <a:r>
              <a:rPr lang="en-US" b="1" dirty="0" err="1" smtClean="0">
                <a:latin typeface="Arial Mon" panose="020B0500000000000000" pitchFamily="34" charset="0"/>
              </a:rPr>
              <a:t>óðñãàë</a:t>
            </a:r>
            <a:r>
              <a:rPr lang="en-US" b="1" dirty="0" smtClean="0">
                <a:latin typeface="Arial Mon" panose="020B0500000000000000" pitchFamily="34" charset="0"/>
              </a:rPr>
              <a:t> </a:t>
            </a:r>
            <a:r>
              <a:rPr lang="en-US" b="1" dirty="0" err="1" smtClean="0">
                <a:latin typeface="Arial Mon" panose="020B0500000000000000" pitchFamily="34" charset="0"/>
              </a:rPr>
              <a:t>çàðä</a:t>
            </a:r>
            <a:r>
              <a:rPr lang="mn-MN" b="1" dirty="0" smtClean="0">
                <a:latin typeface="Arial Mon" panose="020B0500000000000000" pitchFamily="34" charset="0"/>
              </a:rPr>
              <a:t>а</a:t>
            </a:r>
            <a:r>
              <a:rPr lang="en-US" b="1" dirty="0" smtClean="0">
                <a:latin typeface="Arial Mon" panose="020B0500000000000000" pitchFamily="34" charset="0"/>
              </a:rPr>
              <a:t>ë-5</a:t>
            </a:r>
            <a:r>
              <a:rPr lang="mn-MN" b="1" dirty="0" smtClean="0">
                <a:latin typeface="Arial Mon" panose="020B0500000000000000" pitchFamily="34" charset="0"/>
              </a:rPr>
              <a:t>56471,2</a:t>
            </a:r>
            <a:r>
              <a:rPr lang="en-US" b="1" dirty="0" smtClean="0">
                <a:latin typeface="Arial Mon" panose="020B0500000000000000" pitchFamily="34" charset="0"/>
              </a:rPr>
              <a:t> </a:t>
            </a:r>
            <a:r>
              <a:rPr lang="en-US" b="1" dirty="0" err="1" smtClean="0">
                <a:latin typeface="Arial Mon" panose="020B0500000000000000" pitchFamily="34" charset="0"/>
              </a:rPr>
              <a:t>ìÿíãàí</a:t>
            </a:r>
            <a:r>
              <a:rPr lang="en-US" b="1" dirty="0" smtClean="0">
                <a:latin typeface="Arial Mon" panose="020B0500000000000000" pitchFamily="34" charset="0"/>
              </a:rPr>
              <a:t> </a:t>
            </a:r>
            <a:r>
              <a:rPr lang="en-US" b="1" dirty="0" err="1" smtClean="0">
                <a:latin typeface="Arial Mon" panose="020B0500000000000000" pitchFamily="34" charset="0"/>
              </a:rPr>
              <a:t>òºãðºã</a:t>
            </a:r>
            <a:endParaRPr lang="en-US" b="1" dirty="0">
              <a:latin typeface="Arial Mon" panose="020B0500000000000000" pitchFamily="34" charset="0"/>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61500069"/>
              </p:ext>
            </p:extLst>
          </p:nvPr>
        </p:nvGraphicFramePr>
        <p:xfrm>
          <a:off x="381000" y="1143007"/>
          <a:ext cx="8382003" cy="4800592"/>
        </p:xfrm>
        <a:graphic>
          <a:graphicData uri="http://schemas.openxmlformats.org/drawingml/2006/table">
            <a:tbl>
              <a:tblPr/>
              <a:tblGrid>
                <a:gridCol w="609600"/>
                <a:gridCol w="1662628"/>
                <a:gridCol w="925722"/>
                <a:gridCol w="841568"/>
                <a:gridCol w="845776"/>
                <a:gridCol w="782657"/>
                <a:gridCol w="942555"/>
                <a:gridCol w="1047749"/>
                <a:gridCol w="723748"/>
              </a:tblGrid>
              <a:tr h="288643">
                <a:tc rowSpan="2">
                  <a:txBody>
                    <a:bodyPr/>
                    <a:lstStyle/>
                    <a:p>
                      <a:pPr algn="ctr" fontAlgn="ctr"/>
                      <a:r>
                        <a:rPr lang="en-US" sz="1200" b="0" i="0" u="none" strike="noStrike" dirty="0">
                          <a:solidFill>
                            <a:srgbClr val="000000"/>
                          </a:solidFill>
                          <a:effectLst/>
                          <a:latin typeface="Arial Mon" panose="020B0500000000000000" pitchFamily="34" charset="0"/>
                        </a:rPr>
                        <a:t>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1" i="0" u="none" strike="noStrike" dirty="0" err="1">
                          <a:solidFill>
                            <a:srgbClr val="000000"/>
                          </a:solidFill>
                          <a:effectLst/>
                          <a:latin typeface="Arial Mon" panose="020B0500000000000000" pitchFamily="34" charset="0"/>
                        </a:rPr>
                        <a:t>Áàãø</a:t>
                      </a:r>
                      <a:r>
                        <a:rPr lang="en-US" sz="1200" b="1" i="0" u="none" strike="noStrike" dirty="0">
                          <a:solidFill>
                            <a:srgbClr val="000000"/>
                          </a:solidFill>
                          <a:effectLst/>
                          <a:latin typeface="Arial Mon" panose="020B0500000000000000" pitchFamily="34" charset="0"/>
                        </a:rPr>
                        <a:t> </a:t>
                      </a:r>
                      <a:r>
                        <a:rPr lang="en-US" sz="1200" b="1" i="0" u="none" strike="noStrike" dirty="0" err="1">
                          <a:solidFill>
                            <a:srgbClr val="000000"/>
                          </a:solidFill>
                          <a:effectLst/>
                          <a:latin typeface="Arial Mon" panose="020B0500000000000000" pitchFamily="34" charset="0"/>
                        </a:rPr>
                        <a:t>àæèë÷èäûí</a:t>
                      </a:r>
                      <a:r>
                        <a:rPr lang="en-US" sz="1200" b="1" i="0" u="none" strike="noStrike" dirty="0">
                          <a:solidFill>
                            <a:srgbClr val="000000"/>
                          </a:solidFill>
                          <a:effectLst/>
                          <a:latin typeface="Arial Mon" panose="020B0500000000000000" pitchFamily="34" charset="0"/>
                        </a:rPr>
                        <a:t> </a:t>
                      </a:r>
                      <a:r>
                        <a:rPr lang="en-US" sz="1200" b="1" i="0" u="none" strike="noStrike" dirty="0" err="1">
                          <a:solidFill>
                            <a:srgbClr val="000000"/>
                          </a:solidFill>
                          <a:effectLst/>
                          <a:latin typeface="Arial Mon" panose="020B0500000000000000" pitchFamily="34" charset="0"/>
                        </a:rPr>
                        <a:t>íýð</a:t>
                      </a:r>
                      <a:endParaRPr lang="en-US" sz="1200" b="1"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mn-MN" sz="1200" b="0" i="0" u="none" strike="noStrike" dirty="0">
                          <a:solidFill>
                            <a:srgbClr val="000000"/>
                          </a:solidFill>
                          <a:effectLst/>
                          <a:latin typeface="Arial Mon" panose="020B0500000000000000" pitchFamily="34" charset="0"/>
                        </a:rPr>
                        <a:t>Үндсэн  </a:t>
                      </a:r>
                      <a:r>
                        <a:rPr lang="en-US" sz="1200" b="0" i="0" u="none" strike="noStrike" dirty="0" err="1">
                          <a:solidFill>
                            <a:srgbClr val="000000"/>
                          </a:solidFill>
                          <a:effectLst/>
                          <a:latin typeface="Arial Mon" panose="020B0500000000000000" pitchFamily="34" charset="0"/>
                        </a:rPr>
                        <a:t>öàëèí</a:t>
                      </a:r>
                      <a:endParaRPr lang="en-US" sz="120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000" b="0" i="0" u="none" strike="noStrike" dirty="0" err="1">
                          <a:solidFill>
                            <a:srgbClr val="000000"/>
                          </a:solidFill>
                          <a:effectLst/>
                          <a:latin typeface="Arial Mon" panose="020B0500000000000000" pitchFamily="34" charset="0"/>
                        </a:rPr>
                        <a:t>Íýìýãäë</a:t>
                      </a:r>
                      <a:r>
                        <a:rPr lang="en-US" sz="1000" b="0" i="0" u="none" strike="noStrike" dirty="0">
                          <a:solidFill>
                            <a:srgbClr val="000000"/>
                          </a:solidFill>
                          <a:effectLst/>
                          <a:latin typeface="Arial Mon" panose="020B0500000000000000" pitchFamily="34" charset="0"/>
                        </a:rPr>
                        <a:t>¿¿ä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a:txBody>
                    <a:bodyPr/>
                    <a:lstStyle/>
                    <a:p>
                      <a:pPr algn="ctr" fontAlgn="ctr"/>
                      <a:r>
                        <a:rPr lang="en-US" sz="1200" b="0" i="0" u="none" strike="noStrike">
                          <a:solidFill>
                            <a:srgbClr val="000000"/>
                          </a:solidFill>
                          <a:effectLst/>
                          <a:latin typeface="Arial Mon" panose="020B0500000000000000" pitchFamily="34" charset="0"/>
                        </a:rPr>
                        <a:t>Ñàðûí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Arial Mon" panose="020B0500000000000000" pitchFamily="34" charset="0"/>
                        </a:rPr>
                        <a:t>Æèëèéí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100" b="0" i="0" u="none" strike="noStrike">
                          <a:solidFill>
                            <a:srgbClr val="000000"/>
                          </a:solidFill>
                          <a:effectLst/>
                          <a:latin typeface="Arial Mon" panose="020B0500000000000000" pitchFamily="34" charset="0"/>
                        </a:rPr>
                        <a:t>ÍÄØ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5959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Arial Mon" panose="020B0500000000000000" pitchFamily="34" charset="0"/>
                        </a:rPr>
                        <a:t>90-ð òîãò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panose="020B0500000000000000" pitchFamily="34" charset="0"/>
                        </a:rPr>
                        <a:t>Àðõèâ íýìýãäýë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panose="020B0500000000000000" pitchFamily="34" charset="0"/>
                        </a:rPr>
                        <a:t>Òóøààë, çàõèðàìæ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r>
              <a:tr h="288643">
                <a:tc>
                  <a:txBody>
                    <a:bodyPr/>
                    <a:lstStyle/>
                    <a:p>
                      <a:pPr algn="ctr" fontAlgn="b"/>
                      <a:r>
                        <a:rPr lang="en-US" sz="1200" b="0" i="0" u="none" strike="noStrike" dirty="0">
                          <a:solidFill>
                            <a:srgbClr val="000000"/>
                          </a:solidFill>
                          <a:effectLst/>
                          <a:latin typeface="Arial Mon" panose="020B0500000000000000"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n-MN" sz="1200" b="0" i="0" u="none" strike="noStrike">
                          <a:solidFill>
                            <a:srgbClr val="000000"/>
                          </a:solidFill>
                          <a:effectLst/>
                          <a:latin typeface="Arial Mon" panose="020B0500000000000000" pitchFamily="34" charset="0"/>
                        </a:rPr>
                        <a:t>Д.Энхбаяр</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Arial Mon" panose="020B0500000000000000" pitchFamily="34" charset="0"/>
                        </a:rPr>
                        <a:t>608457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Arial Mon" panose="020B0500000000000000" pitchFamily="34" charset="0"/>
                        </a:rPr>
                        <a:t>91269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699726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Arial Mon" panose="020B0500000000000000" pitchFamily="34" charset="0"/>
                        </a:rPr>
                        <a:t>8</a:t>
                      </a:r>
                      <a:r>
                        <a:rPr lang="mn-MN" sz="1200" b="0" i="0" u="none" strike="noStrike" dirty="0" smtClean="0">
                          <a:solidFill>
                            <a:srgbClr val="000000"/>
                          </a:solidFill>
                          <a:effectLst/>
                          <a:latin typeface="Arial Mon" panose="020B0500000000000000" pitchFamily="34" charset="0"/>
                        </a:rPr>
                        <a:t>4</a:t>
                      </a:r>
                      <a:r>
                        <a:rPr lang="en-US" sz="1200" b="0" i="0" u="none" strike="noStrike" dirty="0" smtClean="0">
                          <a:solidFill>
                            <a:srgbClr val="000000"/>
                          </a:solidFill>
                          <a:effectLst/>
                          <a:latin typeface="Arial Mon" panose="020B0500000000000000" pitchFamily="34" charset="0"/>
                        </a:rPr>
                        <a:t>55626</a:t>
                      </a:r>
                      <a:endParaRPr lang="en-US" sz="12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mn-MN" sz="1100" b="0" i="0" u="none" strike="noStrike" dirty="0" smtClean="0">
                          <a:solidFill>
                            <a:srgbClr val="000000"/>
                          </a:solidFill>
                          <a:effectLst/>
                          <a:latin typeface="Arial Mon" panose="020B0500000000000000" pitchFamily="34" charset="0"/>
                        </a:rPr>
                        <a:t>1020532</a:t>
                      </a:r>
                      <a:endParaRPr lang="en-US" sz="11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643">
                <a:tc>
                  <a:txBody>
                    <a:bodyPr/>
                    <a:lstStyle/>
                    <a:p>
                      <a:pPr algn="ctr" fontAlgn="b"/>
                      <a:r>
                        <a:rPr lang="en-US" sz="1200" b="0" i="0" u="none" strike="noStrike" dirty="0">
                          <a:solidFill>
                            <a:srgbClr val="000000"/>
                          </a:solidFill>
                          <a:effectLst/>
                          <a:latin typeface="Arial Mon" panose="020B0500000000000000"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n-MN" sz="1200" b="0" i="0" u="none" strike="noStrike">
                          <a:solidFill>
                            <a:srgbClr val="000000"/>
                          </a:solidFill>
                          <a:effectLst/>
                          <a:latin typeface="Arial Mon" panose="020B0500000000000000" pitchFamily="34" charset="0"/>
                        </a:rPr>
                        <a:t>Ц.Батаа</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480485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Mon" panose="020B0500000000000000" pitchFamily="34" charset="0"/>
                        </a:rPr>
                        <a:t>48049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528534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Arial Mon" panose="020B0500000000000000" pitchFamily="34" charset="0"/>
                        </a:rPr>
                        <a:t>6</a:t>
                      </a:r>
                      <a:r>
                        <a:rPr lang="mn-MN" sz="1200" b="0" i="0" u="none" strike="noStrike" dirty="0" smtClean="0">
                          <a:solidFill>
                            <a:srgbClr val="000000"/>
                          </a:solidFill>
                          <a:effectLst/>
                          <a:latin typeface="Arial Mon" panose="020B0500000000000000" pitchFamily="34" charset="0"/>
                        </a:rPr>
                        <a:t>1</a:t>
                      </a:r>
                      <a:r>
                        <a:rPr lang="en-US" sz="1200" b="0" i="0" u="none" strike="noStrike" dirty="0" smtClean="0">
                          <a:solidFill>
                            <a:srgbClr val="000000"/>
                          </a:solidFill>
                          <a:effectLst/>
                          <a:latin typeface="Arial Mon" panose="020B0500000000000000" pitchFamily="34" charset="0"/>
                        </a:rPr>
                        <a:t>78135</a:t>
                      </a:r>
                      <a:endParaRPr lang="en-US" sz="12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mn-MN" sz="1100" b="0" i="0" u="none" strike="noStrike" dirty="0" smtClean="0">
                          <a:solidFill>
                            <a:srgbClr val="000000"/>
                          </a:solidFill>
                          <a:effectLst/>
                          <a:latin typeface="Arial Mon" panose="020B0500000000000000" pitchFamily="34" charset="0"/>
                        </a:rPr>
                        <a:t>70</a:t>
                      </a:r>
                      <a:r>
                        <a:rPr lang="en-US" sz="1100" b="0" i="0" u="none" strike="noStrike" dirty="0" smtClean="0">
                          <a:solidFill>
                            <a:srgbClr val="000000"/>
                          </a:solidFill>
                          <a:effectLst/>
                          <a:latin typeface="Arial Mon" panose="020B0500000000000000" pitchFamily="34" charset="0"/>
                        </a:rPr>
                        <a:t>8595</a:t>
                      </a:r>
                      <a:endParaRPr lang="en-US" sz="11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643">
                <a:tc>
                  <a:txBody>
                    <a:bodyPr/>
                    <a:lstStyle/>
                    <a:p>
                      <a:pPr algn="ctr" fontAlgn="b"/>
                      <a:r>
                        <a:rPr lang="en-US" sz="1200" b="0" i="0" u="none" strike="noStrike" dirty="0">
                          <a:solidFill>
                            <a:srgbClr val="000000"/>
                          </a:solidFill>
                          <a:effectLst/>
                          <a:latin typeface="Arial Mon" panose="020B0500000000000000"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À.Áîëäáààòàð</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450224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panose="020B0500000000000000" pitchFamily="34" charset="0"/>
                        </a:rPr>
                        <a:t>45022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495246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n-MN" sz="1200" b="0" i="0" u="none" strike="noStrike" dirty="0" smtClean="0">
                          <a:solidFill>
                            <a:srgbClr val="000000"/>
                          </a:solidFill>
                          <a:effectLst/>
                          <a:latin typeface="Arial Mon" panose="020B0500000000000000" pitchFamily="34" charset="0"/>
                        </a:rPr>
                        <a:t>5784592</a:t>
                      </a:r>
                      <a:endParaRPr lang="en-US" sz="12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smtClean="0">
                          <a:solidFill>
                            <a:srgbClr val="000000"/>
                          </a:solidFill>
                          <a:effectLst/>
                          <a:latin typeface="Arial Mon" panose="020B0500000000000000" pitchFamily="34" charset="0"/>
                        </a:rPr>
                        <a:t>6</a:t>
                      </a:r>
                      <a:r>
                        <a:rPr lang="mn-MN" sz="1100" b="0" i="0" u="none" strike="noStrike" dirty="0" smtClean="0">
                          <a:solidFill>
                            <a:srgbClr val="000000"/>
                          </a:solidFill>
                          <a:effectLst/>
                          <a:latin typeface="Arial Mon" panose="020B0500000000000000" pitchFamily="34" charset="0"/>
                        </a:rPr>
                        <a:t>5</a:t>
                      </a:r>
                      <a:r>
                        <a:rPr lang="en-US" sz="1100" b="0" i="0" u="none" strike="noStrike" dirty="0" smtClean="0">
                          <a:solidFill>
                            <a:srgbClr val="000000"/>
                          </a:solidFill>
                          <a:effectLst/>
                          <a:latin typeface="Arial Mon" panose="020B0500000000000000" pitchFamily="34" charset="0"/>
                        </a:rPr>
                        <a:t>6487</a:t>
                      </a:r>
                      <a:endParaRPr lang="en-US" sz="11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643">
                <a:tc>
                  <a:txBody>
                    <a:bodyPr/>
                    <a:lstStyle/>
                    <a:p>
                      <a:pPr algn="ctr" fontAlgn="b"/>
                      <a:r>
                        <a:rPr lang="en-US" sz="1200" b="0" i="0" u="none" strike="noStrike" dirty="0">
                          <a:solidFill>
                            <a:srgbClr val="000000"/>
                          </a:solidFill>
                          <a:effectLst/>
                          <a:latin typeface="Arial Mon" panose="020B0500000000000000"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Í.Õàíäìàà</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450224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Mon" panose="020B0500000000000000" pitchFamily="34" charset="0"/>
                        </a:rPr>
                        <a:t>45022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Arial Mon" panose="020B0500000000000000" pitchFamily="34" charset="0"/>
                        </a:rPr>
                        <a:t>112556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607802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n-MN" sz="1200" b="0" i="0" u="none" strike="noStrike" dirty="0" smtClean="0">
                          <a:solidFill>
                            <a:srgbClr val="000000"/>
                          </a:solidFill>
                          <a:effectLst/>
                          <a:latin typeface="Arial Mon" panose="020B0500000000000000" pitchFamily="34" charset="0"/>
                        </a:rPr>
                        <a:t>70</a:t>
                      </a:r>
                      <a:r>
                        <a:rPr lang="en-US" sz="1200" b="0" i="0" u="none" strike="noStrike" dirty="0" smtClean="0">
                          <a:solidFill>
                            <a:srgbClr val="000000"/>
                          </a:solidFill>
                          <a:effectLst/>
                          <a:latin typeface="Arial Mon" panose="020B0500000000000000" pitchFamily="34" charset="0"/>
                        </a:rPr>
                        <a:t>89728</a:t>
                      </a:r>
                      <a:endParaRPr lang="en-US" sz="12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mn-MN" sz="1100" b="0" i="0" u="none" strike="noStrike" dirty="0" smtClean="0">
                          <a:solidFill>
                            <a:srgbClr val="000000"/>
                          </a:solidFill>
                          <a:effectLst/>
                          <a:latin typeface="Arial Mon" panose="020B0500000000000000" pitchFamily="34" charset="0"/>
                        </a:rPr>
                        <a:t>80</a:t>
                      </a:r>
                      <a:r>
                        <a:rPr lang="en-US" sz="1100" b="0" i="0" u="none" strike="noStrike" dirty="0" smtClean="0">
                          <a:solidFill>
                            <a:srgbClr val="000000"/>
                          </a:solidFill>
                          <a:effectLst/>
                          <a:latin typeface="Arial Mon" panose="020B0500000000000000" pitchFamily="34" charset="0"/>
                        </a:rPr>
                        <a:t>8870</a:t>
                      </a:r>
                      <a:endParaRPr lang="en-US" sz="11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643">
                <a:tc>
                  <a:txBody>
                    <a:bodyPr/>
                    <a:lstStyle/>
                    <a:p>
                      <a:pPr algn="ctr" fontAlgn="b"/>
                      <a:r>
                        <a:rPr lang="en-US" sz="1200" b="0" i="0" u="none" strike="noStrike" dirty="0">
                          <a:solidFill>
                            <a:srgbClr val="000000"/>
                          </a:solidFill>
                          <a:effectLst/>
                          <a:latin typeface="Arial Mon" panose="020B0500000000000000"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Ã.Áîëîðòóÿà</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354885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354885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Arial Mon" panose="020B0500000000000000" pitchFamily="34" charset="0"/>
                        </a:rPr>
                        <a:t>4</a:t>
                      </a:r>
                      <a:r>
                        <a:rPr lang="mn-MN" sz="1200" b="0" i="0" u="none" strike="noStrike" dirty="0" smtClean="0">
                          <a:solidFill>
                            <a:srgbClr val="000000"/>
                          </a:solidFill>
                          <a:effectLst/>
                          <a:latin typeface="Arial Mon" panose="020B0500000000000000" pitchFamily="34" charset="0"/>
                        </a:rPr>
                        <a:t>1</a:t>
                      </a:r>
                      <a:r>
                        <a:rPr lang="en-US" sz="1200" b="0" i="0" u="none" strike="noStrike" dirty="0" smtClean="0">
                          <a:solidFill>
                            <a:srgbClr val="000000"/>
                          </a:solidFill>
                          <a:effectLst/>
                          <a:latin typeface="Arial Mon" panose="020B0500000000000000" pitchFamily="34" charset="0"/>
                        </a:rPr>
                        <a:t>81178</a:t>
                      </a:r>
                      <a:endParaRPr lang="en-US" sz="12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smtClean="0">
                          <a:solidFill>
                            <a:srgbClr val="000000"/>
                          </a:solidFill>
                          <a:effectLst/>
                          <a:latin typeface="Arial Mon" panose="020B0500000000000000" pitchFamily="34" charset="0"/>
                        </a:rPr>
                        <a:t>4</a:t>
                      </a:r>
                      <a:r>
                        <a:rPr lang="mn-MN" sz="1100" b="0" i="0" u="none" strike="noStrike" dirty="0" smtClean="0">
                          <a:solidFill>
                            <a:srgbClr val="000000"/>
                          </a:solidFill>
                          <a:effectLst/>
                          <a:latin typeface="Arial Mon" panose="020B0500000000000000" pitchFamily="34" charset="0"/>
                        </a:rPr>
                        <a:t>9</a:t>
                      </a:r>
                      <a:r>
                        <a:rPr lang="en-US" sz="1100" b="0" i="0" u="none" strike="noStrike" dirty="0" smtClean="0">
                          <a:solidFill>
                            <a:srgbClr val="000000"/>
                          </a:solidFill>
                          <a:effectLst/>
                          <a:latin typeface="Arial Mon" panose="020B0500000000000000" pitchFamily="34" charset="0"/>
                        </a:rPr>
                        <a:t>8930</a:t>
                      </a:r>
                      <a:endParaRPr lang="en-US" sz="11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643">
                <a:tc>
                  <a:txBody>
                    <a:bodyPr/>
                    <a:lstStyle/>
                    <a:p>
                      <a:pPr algn="ctr" fontAlgn="b"/>
                      <a:r>
                        <a:rPr lang="en-US" sz="1200" b="0" i="0" u="none" strike="noStrike" dirty="0">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n-MN" sz="1200" b="0" i="0" u="none" strike="noStrike">
                          <a:solidFill>
                            <a:srgbClr val="000000"/>
                          </a:solidFill>
                          <a:effectLst/>
                          <a:latin typeface="Arial Mon" panose="020B0500000000000000" pitchFamily="34" charset="0"/>
                        </a:rPr>
                        <a:t>Дүн</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Mon" panose="020B0500000000000000" pitchFamily="34" charset="0"/>
                        </a:rPr>
                        <a:t>2344275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Mon" panose="020B0500000000000000" pitchFamily="34" charset="0"/>
                        </a:rPr>
                        <a:t>229362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Mon" panose="020B0500000000000000" pitchFamily="34" charset="0"/>
                        </a:rPr>
                        <a:t>112556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Arial Mon" panose="020B0500000000000000"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Mon" panose="020B0500000000000000" pitchFamily="34" charset="0"/>
                        </a:rPr>
                        <a:t>2686193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smtClean="0">
                          <a:solidFill>
                            <a:srgbClr val="000000"/>
                          </a:solidFill>
                          <a:effectLst/>
                          <a:latin typeface="Arial Mon" panose="020B0500000000000000" pitchFamily="34" charset="0"/>
                        </a:rPr>
                        <a:t>31</a:t>
                      </a:r>
                      <a:r>
                        <a:rPr lang="mn-MN" sz="1200" b="1" i="0" u="none" strike="noStrike" dirty="0" smtClean="0">
                          <a:solidFill>
                            <a:srgbClr val="000000"/>
                          </a:solidFill>
                          <a:effectLst/>
                          <a:latin typeface="Arial Mon" panose="020B0500000000000000" pitchFamily="34" charset="0"/>
                        </a:rPr>
                        <a:t>689258</a:t>
                      </a:r>
                      <a:endParaRPr lang="en-US" sz="1200" b="1"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smtClean="0">
                          <a:solidFill>
                            <a:srgbClr val="000000"/>
                          </a:solidFill>
                          <a:effectLst/>
                          <a:latin typeface="Arial Mon" panose="020B0500000000000000" pitchFamily="34" charset="0"/>
                        </a:rPr>
                        <a:t>3</a:t>
                      </a:r>
                      <a:r>
                        <a:rPr lang="mn-MN" sz="1200" b="1" i="0" u="none" strike="noStrike" dirty="0" smtClean="0">
                          <a:solidFill>
                            <a:srgbClr val="000000"/>
                          </a:solidFill>
                          <a:effectLst/>
                          <a:latin typeface="Arial Mon" panose="020B0500000000000000" pitchFamily="34" charset="0"/>
                        </a:rPr>
                        <a:t>693413</a:t>
                      </a:r>
                      <a:endParaRPr lang="en-US" sz="1200" b="1"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643">
                <a:tc>
                  <a:txBody>
                    <a:bodyPr/>
                    <a:lstStyle/>
                    <a:p>
                      <a:pPr algn="ctr" fontAlgn="b"/>
                      <a:r>
                        <a:rPr lang="en-US" sz="1200" b="0" i="0" u="none" strike="noStrike" dirty="0">
                          <a:solidFill>
                            <a:srgbClr val="000000"/>
                          </a:solidFill>
                          <a:effectLst/>
                          <a:latin typeface="Arial Mon" panose="020B0500000000000000" pitchFamily="34" charset="0"/>
                        </a:rPr>
                        <a:t>¹</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Arial Mon" panose="020B0500000000000000" pitchFamily="34" charset="0"/>
                        </a:rPr>
                        <a:t>Ãýðýýò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643">
                <a:tc>
                  <a:txBody>
                    <a:bodyPr/>
                    <a:lstStyle/>
                    <a:p>
                      <a:pPr algn="ctr" fontAlgn="b"/>
                      <a:r>
                        <a:rPr lang="en-US" sz="1200" b="0" i="0" u="none" strike="noStrike" dirty="0">
                          <a:solidFill>
                            <a:srgbClr val="000000"/>
                          </a:solidFill>
                          <a:effectLst/>
                          <a:latin typeface="Arial Mon" panose="020B0500000000000000"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Þ.Öîãòáàÿð</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374090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Arial Mon" panose="020B0500000000000000" pitchFamily="34" charset="0"/>
                        </a:rPr>
                        <a:t>374090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Arial Mon" panose="020B0500000000000000" pitchFamily="34" charset="0"/>
                        </a:rPr>
                        <a:t>3366810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Arial Mon" panose="020B0500000000000000" pitchFamily="34" charset="0"/>
                        </a:rPr>
                        <a:t>370349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643">
                <a:tc>
                  <a:txBody>
                    <a:bodyPr/>
                    <a:lstStyle/>
                    <a:p>
                      <a:pPr algn="ctr" fontAlgn="b"/>
                      <a:r>
                        <a:rPr lang="en-US" sz="1200" b="0" i="0" u="none" strike="noStrike" dirty="0">
                          <a:solidFill>
                            <a:srgbClr val="000000"/>
                          </a:solidFill>
                          <a:effectLst/>
                          <a:latin typeface="Arial Mon" panose="020B0500000000000000"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×.Ãàíçîðèã</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374090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Arial Mon" panose="020B0500000000000000" pitchFamily="34" charset="0"/>
                        </a:rPr>
                        <a:t>374090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3366810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Arial Mon" panose="020B0500000000000000" pitchFamily="34" charset="0"/>
                        </a:rPr>
                        <a:t>370349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643">
                <a:tc>
                  <a:txBody>
                    <a:bodyPr/>
                    <a:lstStyle/>
                    <a:p>
                      <a:pPr algn="ctr" fontAlgn="b"/>
                      <a:r>
                        <a:rPr lang="en-US" sz="1600" b="0" i="0" u="none" strike="noStrike" dirty="0">
                          <a:solidFill>
                            <a:srgbClr val="000000"/>
                          </a:solidFill>
                          <a:effectLst/>
                          <a:latin typeface="Arial Mon" panose="020B0500000000000000"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ª.Ñóãàð</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380838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Mon" panose="020B0500000000000000"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Mon" panose="020B0500000000000000" pitchFamily="34" charset="0"/>
                        </a:rPr>
                        <a:t>380838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Arial Mon" panose="020B0500000000000000" pitchFamily="34" charset="0"/>
                        </a:rPr>
                        <a:t>3436380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Arial Mon" panose="020B0500000000000000" pitchFamily="34" charset="0"/>
                        </a:rPr>
                        <a:t>378002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643">
                <a:tc>
                  <a:txBody>
                    <a:bodyPr/>
                    <a:lstStyle/>
                    <a:p>
                      <a:pPr algn="ctr" fontAlgn="b"/>
                      <a:r>
                        <a:rPr lang="en-US" sz="1100" b="0" i="0" u="none" strike="noStrike" dirty="0">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err="1">
                          <a:solidFill>
                            <a:srgbClr val="000000"/>
                          </a:solidFill>
                          <a:effectLst/>
                          <a:latin typeface="Arial Mon" panose="020B0500000000000000" pitchFamily="34" charset="0"/>
                        </a:rPr>
                        <a:t>ä¿í</a:t>
                      </a:r>
                      <a:endParaRPr lang="en-US" sz="1100" b="1"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Arial Mon" panose="020B0500000000000000" pitchFamily="34" charset="0"/>
                        </a:rPr>
                        <a:t>1129018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Arial Mon" panose="020B0500000000000000"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Arial Mon" panose="020B0500000000000000"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Arial Mon" panose="020B0500000000000000"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Arial Mon" panose="020B0500000000000000" pitchFamily="34" charset="0"/>
                        </a:rPr>
                        <a:t>1129018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Arial Mon" panose="020B0500000000000000" pitchFamily="34" charset="0"/>
                        </a:rPr>
                        <a:t>10170000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Arial Mon" panose="020B0500000000000000" pitchFamily="34" charset="0"/>
                        </a:rPr>
                        <a:t>1118700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643">
                <a:tc>
                  <a:txBody>
                    <a:bodyPr/>
                    <a:lstStyle/>
                    <a:p>
                      <a:pPr algn="l" fontAlgn="b"/>
                      <a:r>
                        <a:rPr lang="en-US" sz="1100" b="0" i="0" u="none" strike="noStrike" dirty="0">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Arial Mon" panose="020B0500000000000000"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643">
                <a:tc gridSpan="2">
                  <a:txBody>
                    <a:bodyPr/>
                    <a:lstStyle/>
                    <a:p>
                      <a:pPr algn="ctr" fontAlgn="b"/>
                      <a:r>
                        <a:rPr lang="en-US" sz="1100" b="0" i="0" u="none" strike="noStrike" dirty="0" err="1">
                          <a:solidFill>
                            <a:srgbClr val="000000"/>
                          </a:solidFill>
                          <a:effectLst/>
                          <a:latin typeface="Arial Mon" panose="020B0500000000000000" pitchFamily="34" charset="0"/>
                        </a:rPr>
                        <a:t>Íèéò</a:t>
                      </a:r>
                      <a:r>
                        <a:rPr lang="en-US" sz="1100" b="0" i="0" u="none" strike="noStrike" dirty="0">
                          <a:solidFill>
                            <a:srgbClr val="000000"/>
                          </a:solidFill>
                          <a:effectLst/>
                          <a:latin typeface="Arial Mon" panose="020B0500000000000000" pitchFamily="34" charset="0"/>
                        </a:rPr>
                        <a:t> </a:t>
                      </a:r>
                      <a:r>
                        <a:rPr lang="en-US" sz="1100" b="0" i="0" u="none" strike="noStrike" dirty="0" err="1">
                          <a:solidFill>
                            <a:srgbClr val="000000"/>
                          </a:solidFill>
                          <a:effectLst/>
                          <a:latin typeface="Arial Mon" panose="020B0500000000000000" pitchFamily="34" charset="0"/>
                        </a:rPr>
                        <a:t>ä¿í</a:t>
                      </a:r>
                      <a:endParaRPr lang="en-US" sz="1100" b="0" i="0" u="none" strike="noStrike" dirty="0">
                        <a:solidFill>
                          <a:srgbClr val="000000"/>
                        </a:solidFill>
                        <a:effectLst/>
                        <a:latin typeface="Arial Mon" panose="020B0500000000000000"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1100" b="1" i="0" u="none" strike="noStrike">
                          <a:solidFill>
                            <a:srgbClr val="000000"/>
                          </a:solidFill>
                          <a:effectLst/>
                          <a:latin typeface="Arial"/>
                        </a:rPr>
                        <a:t>3473293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Arial"/>
                        </a:rPr>
                        <a:t>229362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Arial"/>
                        </a:rPr>
                        <a:t>112556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Arial"/>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Arial"/>
                        </a:rPr>
                        <a:t>3815211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smtClean="0">
                          <a:solidFill>
                            <a:srgbClr val="000000"/>
                          </a:solidFill>
                          <a:effectLst/>
                          <a:latin typeface="Arial"/>
                        </a:rPr>
                        <a:t>4</a:t>
                      </a:r>
                      <a:r>
                        <a:rPr lang="mn-MN" sz="1100" b="1" i="0" u="none" strike="noStrike" dirty="0" smtClean="0">
                          <a:solidFill>
                            <a:srgbClr val="000000"/>
                          </a:solidFill>
                          <a:effectLst/>
                          <a:latin typeface="Arial"/>
                        </a:rPr>
                        <a:t>1859258</a:t>
                      </a:r>
                      <a:endParaRPr lang="en-US" sz="11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fontAlgn="b"/>
                      <a:r>
                        <a:rPr lang="mn-MN" sz="1100" b="1" i="0" u="none" strike="noStrike" dirty="0" smtClean="0">
                          <a:solidFill>
                            <a:srgbClr val="000000"/>
                          </a:solidFill>
                          <a:effectLst/>
                          <a:latin typeface="Arial"/>
                        </a:rPr>
                        <a:t>4812113</a:t>
                      </a:r>
                      <a:endParaRPr lang="en-US" sz="11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04147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err="1" smtClean="0">
                <a:latin typeface="Arial Mon" panose="020B0500000000000000" pitchFamily="34" charset="0"/>
              </a:rPr>
              <a:t>Óðàí</a:t>
            </a:r>
            <a:r>
              <a:rPr lang="en-US" sz="1800" dirty="0" smtClean="0">
                <a:latin typeface="Arial Mon" panose="020B0500000000000000" pitchFamily="34" charset="0"/>
              </a:rPr>
              <a:t> </a:t>
            </a:r>
            <a:r>
              <a:rPr lang="en-US" sz="1800" dirty="0" err="1" smtClean="0">
                <a:latin typeface="Arial Mon" panose="020B0500000000000000" pitchFamily="34" charset="0"/>
              </a:rPr>
              <a:t>á¿òýýë</a:t>
            </a:r>
            <a:r>
              <a:rPr lang="en-US" sz="1800" dirty="0" smtClean="0">
                <a:latin typeface="Arial Mon" panose="020B0500000000000000" pitchFamily="34" charset="0"/>
              </a:rPr>
              <a:t> </a:t>
            </a:r>
            <a:r>
              <a:rPr lang="en-US" sz="1800" dirty="0" err="1" smtClean="0">
                <a:latin typeface="Arial Mon" panose="020B0500000000000000" pitchFamily="34" charset="0"/>
              </a:rPr>
              <a:t>õèéëãýõ</a:t>
            </a:r>
            <a:r>
              <a:rPr lang="en-US" sz="1800" dirty="0" smtClean="0">
                <a:latin typeface="Arial Mon" panose="020B0500000000000000" pitchFamily="34" charset="0"/>
              </a:rPr>
              <a:t>, </a:t>
            </a:r>
            <a:r>
              <a:rPr lang="en-US" sz="1800" dirty="0" err="1" smtClean="0">
                <a:latin typeface="Arial Mon" panose="020B0500000000000000" pitchFamily="34" charset="0"/>
              </a:rPr>
              <a:t>áèåèéí</a:t>
            </a:r>
            <a:r>
              <a:rPr lang="en-US" sz="1800" dirty="0" smtClean="0">
                <a:latin typeface="Arial Mon" panose="020B0500000000000000" pitchFamily="34" charset="0"/>
              </a:rPr>
              <a:t> </a:t>
            </a:r>
            <a:r>
              <a:rPr lang="en-US" sz="1800" dirty="0" err="1" smtClean="0">
                <a:latin typeface="Arial Mon" panose="020B0500000000000000" pitchFamily="34" charset="0"/>
              </a:rPr>
              <a:t>òàìèð</a:t>
            </a:r>
            <a:r>
              <a:rPr lang="en-US" sz="1800" dirty="0" smtClean="0">
                <a:latin typeface="Arial Mon" panose="020B0500000000000000" pitchFamily="34" charset="0"/>
              </a:rPr>
              <a:t>, </a:t>
            </a:r>
            <a:r>
              <a:rPr lang="en-US" sz="1800" dirty="0" err="1" smtClean="0">
                <a:latin typeface="Arial Mon" panose="020B0500000000000000" pitchFamily="34" charset="0"/>
              </a:rPr>
              <a:t>óðàëäààí</a:t>
            </a:r>
            <a:r>
              <a:rPr lang="en-US" sz="1800" dirty="0" smtClean="0">
                <a:latin typeface="Arial Mon" panose="020B0500000000000000" pitchFamily="34" charset="0"/>
              </a:rPr>
              <a:t> </a:t>
            </a:r>
            <a:r>
              <a:rPr lang="en-US" sz="1800" dirty="0" err="1" smtClean="0">
                <a:latin typeface="Arial Mon" panose="020B0500000000000000" pitchFamily="34" charset="0"/>
              </a:rPr>
              <a:t>òýìöýýíèé</a:t>
            </a:r>
            <a:r>
              <a:rPr lang="en-US" sz="1800" dirty="0" smtClean="0">
                <a:latin typeface="Arial Mon" panose="020B0500000000000000" pitchFamily="34" charset="0"/>
              </a:rPr>
              <a:t> </a:t>
            </a:r>
            <a:endParaRPr lang="en-US" sz="1800" dirty="0">
              <a:latin typeface="Arial Mon" panose="020B0500000000000000" pitchFamily="34" charset="0"/>
            </a:endParaRPr>
          </a:p>
        </p:txBody>
      </p:sp>
      <p:sp>
        <p:nvSpPr>
          <p:cNvPr id="3" name="Content Placeholder 2"/>
          <p:cNvSpPr>
            <a:spLocks noGrp="1"/>
          </p:cNvSpPr>
          <p:nvPr>
            <p:ph idx="1"/>
          </p:nvPr>
        </p:nvSpPr>
        <p:spPr/>
        <p:txBody>
          <a:bodyPr/>
          <a:lstStyle/>
          <a:p>
            <a:r>
              <a:rPr lang="en-US" dirty="0" err="1" smtClean="0">
                <a:latin typeface="Arial Mon" panose="020B0500000000000000" pitchFamily="34" charset="0"/>
              </a:rPr>
              <a:t>Óðàí</a:t>
            </a:r>
            <a:r>
              <a:rPr lang="en-US" dirty="0" smtClean="0">
                <a:latin typeface="Arial Mon" panose="020B0500000000000000" pitchFamily="34" charset="0"/>
              </a:rPr>
              <a:t> </a:t>
            </a:r>
            <a:r>
              <a:rPr lang="en-US" dirty="0" err="1" smtClean="0">
                <a:latin typeface="Arial Mon" panose="020B0500000000000000" pitchFamily="34" charset="0"/>
              </a:rPr>
              <a:t>á¿òýýëä</a:t>
            </a:r>
            <a:r>
              <a:rPr lang="en-US" dirty="0" smtClean="0">
                <a:latin typeface="Arial Mon" panose="020B0500000000000000" pitchFamily="34" charset="0"/>
              </a:rPr>
              <a:t> </a:t>
            </a:r>
            <a:r>
              <a:rPr lang="mn-MN" dirty="0" smtClean="0">
                <a:latin typeface="Arial Mon" panose="020B0500000000000000" pitchFamily="34" charset="0"/>
              </a:rPr>
              <a:t>1999,2</a:t>
            </a:r>
            <a:r>
              <a:rPr lang="en-US" dirty="0" smtClean="0">
                <a:latin typeface="Arial Mon" panose="020B0500000000000000" pitchFamily="34" charset="0"/>
              </a:rPr>
              <a:t> </a:t>
            </a:r>
            <a:r>
              <a:rPr lang="en-US" dirty="0" err="1" smtClean="0">
                <a:latin typeface="Arial Mon" panose="020B0500000000000000" pitchFamily="34" charset="0"/>
              </a:rPr>
              <a:t>ìÿíãàí</a:t>
            </a:r>
            <a:r>
              <a:rPr lang="en-US" dirty="0" smtClean="0">
                <a:latin typeface="Arial Mon" panose="020B0500000000000000" pitchFamily="34" charset="0"/>
              </a:rPr>
              <a:t> </a:t>
            </a:r>
            <a:r>
              <a:rPr lang="en-US" dirty="0" err="1" smtClean="0">
                <a:latin typeface="Arial Mon" panose="020B0500000000000000" pitchFamily="34" charset="0"/>
              </a:rPr>
              <a:t>òºãðºã</a:t>
            </a:r>
            <a:r>
              <a:rPr lang="mn-MN" dirty="0" smtClean="0">
                <a:latin typeface="Arial Mon" panose="020B0500000000000000" pitchFamily="34" charset="0"/>
              </a:rPr>
              <a:t>өөр</a:t>
            </a:r>
            <a:r>
              <a:rPr lang="en-US" dirty="0" smtClean="0">
                <a:latin typeface="Arial Mon" panose="020B0500000000000000" pitchFamily="34" charset="0"/>
              </a:rPr>
              <a:t> </a:t>
            </a:r>
            <a:r>
              <a:rPr lang="mn-MN" dirty="0" smtClean="0">
                <a:latin typeface="Arial Mon" panose="020B0500000000000000" pitchFamily="34" charset="0"/>
              </a:rPr>
              <a:t>урлагийн хувцас, тайзны чимэглэл, Ж,Одсүрэнгээс 1200,0 мянган төгрөгөөр чанга яригч худалдан авсан</a:t>
            </a:r>
            <a:r>
              <a:rPr lang="en-US" dirty="0" smtClean="0">
                <a:latin typeface="Arial Mon" panose="020B0500000000000000" pitchFamily="34" charset="0"/>
              </a:rPr>
              <a:t> </a:t>
            </a:r>
            <a:r>
              <a:rPr lang="en-US" dirty="0" err="1" smtClean="0">
                <a:latin typeface="Arial Mon" panose="020B0500000000000000" pitchFamily="34" charset="0"/>
              </a:rPr>
              <a:t>áà</a:t>
            </a:r>
            <a:r>
              <a:rPr lang="en-US" dirty="0" smtClean="0">
                <a:latin typeface="Arial Mon" panose="020B0500000000000000" pitchFamily="34" charset="0"/>
              </a:rPr>
              <a:t> ¿</a:t>
            </a:r>
            <a:r>
              <a:rPr lang="en-US" dirty="0" err="1" smtClean="0">
                <a:latin typeface="Arial Mon" panose="020B0500000000000000" pitchFamily="34" charset="0"/>
              </a:rPr>
              <a:t>íäñýí</a:t>
            </a:r>
            <a:r>
              <a:rPr lang="en-US" dirty="0" smtClean="0">
                <a:latin typeface="Arial Mon" panose="020B0500000000000000" pitchFamily="34" charset="0"/>
              </a:rPr>
              <a:t> ¿</a:t>
            </a:r>
            <a:r>
              <a:rPr lang="en-US" dirty="0" err="1" smtClean="0">
                <a:latin typeface="Arial Mon" panose="020B0500000000000000" pitchFamily="34" charset="0"/>
              </a:rPr>
              <a:t>éë</a:t>
            </a:r>
            <a:r>
              <a:rPr lang="en-US" dirty="0" smtClean="0">
                <a:latin typeface="Arial Mon" panose="020B0500000000000000" pitchFamily="34" charset="0"/>
              </a:rPr>
              <a:t> </a:t>
            </a:r>
            <a:r>
              <a:rPr lang="en-US" dirty="0" err="1" smtClean="0">
                <a:latin typeface="Arial Mon" panose="020B0500000000000000" pitchFamily="34" charset="0"/>
              </a:rPr>
              <a:t>àæèëëàãààíààñ</a:t>
            </a:r>
            <a:r>
              <a:rPr lang="en-US" dirty="0" smtClean="0">
                <a:latin typeface="Arial Mon" panose="020B0500000000000000" pitchFamily="34" charset="0"/>
              </a:rPr>
              <a:t> 1</a:t>
            </a:r>
            <a:r>
              <a:rPr lang="mn-MN" dirty="0" smtClean="0">
                <a:latin typeface="Arial Mon" panose="020B0500000000000000" pitchFamily="34" charset="0"/>
              </a:rPr>
              <a:t>250,7</a:t>
            </a:r>
            <a:r>
              <a:rPr lang="en-US" dirty="0" smtClean="0">
                <a:latin typeface="Arial Mon" panose="020B0500000000000000" pitchFamily="34" charset="0"/>
              </a:rPr>
              <a:t> </a:t>
            </a:r>
            <a:r>
              <a:rPr lang="en-US" dirty="0" err="1" smtClean="0">
                <a:latin typeface="Arial Mon" panose="020B0500000000000000" pitchFamily="34" charset="0"/>
              </a:rPr>
              <a:t>ìÿíãàí</a:t>
            </a:r>
            <a:r>
              <a:rPr lang="en-US" dirty="0" smtClean="0">
                <a:latin typeface="Arial Mon" panose="020B0500000000000000" pitchFamily="34" charset="0"/>
              </a:rPr>
              <a:t> </a:t>
            </a:r>
            <a:r>
              <a:rPr lang="en-US" dirty="0" err="1" smtClean="0">
                <a:latin typeface="Arial Mon" panose="020B0500000000000000" pitchFamily="34" charset="0"/>
              </a:rPr>
              <a:t>òºãðºãèéí</a:t>
            </a:r>
            <a:r>
              <a:rPr lang="en-US" dirty="0" smtClean="0">
                <a:latin typeface="Arial Mon" panose="020B0500000000000000" pitchFamily="34" charset="0"/>
              </a:rPr>
              <a:t> ¿</a:t>
            </a:r>
            <a:r>
              <a:rPr lang="en-US" dirty="0" err="1" smtClean="0">
                <a:latin typeface="Arial Mon" panose="020B0500000000000000" pitchFamily="34" charset="0"/>
              </a:rPr>
              <a:t>çâýðèéí</a:t>
            </a:r>
            <a:r>
              <a:rPr lang="en-US" dirty="0" smtClean="0">
                <a:latin typeface="Arial Mon" panose="020B0500000000000000" pitchFamily="34" charset="0"/>
              </a:rPr>
              <a:t> </a:t>
            </a:r>
            <a:r>
              <a:rPr lang="en-US" dirty="0" err="1" smtClean="0">
                <a:latin typeface="Arial Mon" panose="020B0500000000000000" pitchFamily="34" charset="0"/>
              </a:rPr>
              <a:t>îðëîãî</a:t>
            </a:r>
            <a:r>
              <a:rPr lang="mn-MN" dirty="0" smtClean="0">
                <a:latin typeface="Arial Mon" panose="020B0500000000000000" pitchFamily="34" charset="0"/>
              </a:rPr>
              <a:t>ос ору</a:t>
            </a:r>
            <a:r>
              <a:rPr lang="en-US" dirty="0" err="1" smtClean="0">
                <a:latin typeface="Arial Mon" panose="020B0500000000000000" pitchFamily="34" charset="0"/>
              </a:rPr>
              <a:t>óëæ</a:t>
            </a:r>
            <a:r>
              <a:rPr lang="en-US" dirty="0" smtClean="0">
                <a:latin typeface="Arial Mon" panose="020B0500000000000000" pitchFamily="34" charset="0"/>
              </a:rPr>
              <a:t> </a:t>
            </a:r>
            <a:r>
              <a:rPr lang="en-US" dirty="0" err="1" smtClean="0">
                <a:latin typeface="Arial Mon" panose="020B0500000000000000" pitchFamily="34" charset="0"/>
              </a:rPr>
              <a:t>áàéæ</a:t>
            </a:r>
            <a:r>
              <a:rPr lang="en-US" dirty="0" smtClean="0">
                <a:latin typeface="Arial Mon" panose="020B0500000000000000" pitchFamily="34" charset="0"/>
              </a:rPr>
              <a:t> </a:t>
            </a:r>
            <a:r>
              <a:rPr lang="en-US" dirty="0" err="1" smtClean="0">
                <a:latin typeface="Arial Mon" panose="020B0500000000000000" pitchFamily="34" charset="0"/>
              </a:rPr>
              <a:t>ñàíõ</a:t>
            </a:r>
            <a:r>
              <a:rPr lang="en-US" dirty="0" smtClean="0">
                <a:latin typeface="Arial Mon" panose="020B0500000000000000" pitchFamily="34" charset="0"/>
              </a:rPr>
              <a:t>¿¿</a:t>
            </a:r>
            <a:r>
              <a:rPr lang="en-US" dirty="0" err="1" smtClean="0">
                <a:latin typeface="Arial Mon" panose="020B0500000000000000" pitchFamily="34" charset="0"/>
              </a:rPr>
              <a:t>æèãä</a:t>
            </a:r>
            <a:r>
              <a:rPr lang="mn-MN" dirty="0" smtClean="0">
                <a:latin typeface="Arial Mon" panose="020B0500000000000000" pitchFamily="34" charset="0"/>
              </a:rPr>
              <a:t>сэн</a:t>
            </a:r>
            <a:r>
              <a:rPr lang="en-US" dirty="0" smtClean="0">
                <a:latin typeface="Arial Mon" panose="020B0500000000000000" pitchFamily="34" charset="0"/>
              </a:rPr>
              <a:t>.</a:t>
            </a:r>
          </a:p>
          <a:p>
            <a:pPr>
              <a:buNone/>
            </a:pPr>
            <a:endParaRPr lang="en-US" dirty="0">
              <a:latin typeface="Arial Mon" panose="020B0500000000000000" pitchFamily="34" charset="0"/>
            </a:endParaRPr>
          </a:p>
        </p:txBody>
      </p:sp>
    </p:spTree>
    <p:extLst>
      <p:ext uri="{BB962C8B-B14F-4D97-AF65-F5344CB8AC3E}">
        <p14:creationId xmlns:p14="http://schemas.microsoft.com/office/powerpoint/2010/main" val="1155864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latin typeface="Arial Mon" panose="020B0500000000000000" pitchFamily="34" charset="0"/>
              </a:rPr>
              <a:t>ÀÎ-</a:t>
            </a:r>
            <a:r>
              <a:rPr lang="en-US" sz="1800" dirty="0" err="1" smtClean="0">
                <a:latin typeface="Arial Mon" panose="020B0500000000000000" pitchFamily="34" charset="0"/>
              </a:rPr>
              <a:t>îîñ</a:t>
            </a:r>
            <a:r>
              <a:rPr lang="en-US" sz="1800" dirty="0" smtClean="0">
                <a:latin typeface="Arial Mon" panose="020B0500000000000000" pitchFamily="34" charset="0"/>
              </a:rPr>
              <a:t> </a:t>
            </a:r>
            <a:r>
              <a:rPr lang="en-US" sz="1800" dirty="0" err="1" smtClean="0">
                <a:latin typeface="Arial Mon" panose="020B0500000000000000" pitchFamily="34" charset="0"/>
              </a:rPr>
              <a:t>îëãîõ</a:t>
            </a:r>
            <a:r>
              <a:rPr lang="en-US" sz="1800" dirty="0" smtClean="0">
                <a:latin typeface="Arial Mon" panose="020B0500000000000000" pitchFamily="34" charset="0"/>
              </a:rPr>
              <a:t> </a:t>
            </a:r>
            <a:r>
              <a:rPr lang="en-US" sz="1800" dirty="0" err="1" smtClean="0">
                <a:latin typeface="Arial Mon" panose="020B0500000000000000" pitchFamily="34" charset="0"/>
              </a:rPr>
              <a:t>òýòãýìæ</a:t>
            </a:r>
            <a:r>
              <a:rPr lang="en-US" sz="1800" dirty="0" smtClean="0">
                <a:latin typeface="Arial Mon" panose="020B0500000000000000" pitchFamily="34" charset="0"/>
              </a:rPr>
              <a:t>, </a:t>
            </a:r>
            <a:r>
              <a:rPr lang="en-US" sz="1800" dirty="0" err="1" smtClean="0">
                <a:latin typeface="Arial Mon" panose="020B0500000000000000" pitchFamily="34" charset="0"/>
              </a:rPr>
              <a:t>óðàìøóóëàë</a:t>
            </a:r>
            <a:r>
              <a:rPr lang="en-US" sz="1800" dirty="0" smtClean="0">
                <a:latin typeface="Arial Mon" panose="020B0500000000000000" pitchFamily="34" charset="0"/>
              </a:rPr>
              <a:t>, </a:t>
            </a:r>
            <a:r>
              <a:rPr lang="en-US" sz="1800" dirty="0" err="1" smtClean="0">
                <a:latin typeface="Arial Mon" panose="020B0500000000000000" pitchFamily="34" charset="0"/>
              </a:rPr>
              <a:t>äýìæëýã</a:t>
            </a:r>
            <a:endParaRPr lang="en-US" sz="1800" dirty="0">
              <a:latin typeface="Arial Mon" panose="020B0500000000000000" pitchFamily="34" charset="0"/>
            </a:endParaRPr>
          </a:p>
        </p:txBody>
      </p:sp>
      <p:sp>
        <p:nvSpPr>
          <p:cNvPr id="3" name="Content Placeholder 2"/>
          <p:cNvSpPr>
            <a:spLocks noGrp="1"/>
          </p:cNvSpPr>
          <p:nvPr>
            <p:ph idx="1"/>
          </p:nvPr>
        </p:nvSpPr>
        <p:spPr>
          <a:xfrm>
            <a:off x="457200" y="1600200"/>
            <a:ext cx="8229600" cy="4572000"/>
          </a:xfrm>
        </p:spPr>
        <p:txBody>
          <a:bodyPr/>
          <a:lstStyle/>
          <a:p>
            <a:r>
              <a:rPr lang="en-US" dirty="0" err="1" smtClean="0">
                <a:latin typeface="Arial Mon" panose="020B0500000000000000" pitchFamily="34" charset="0"/>
              </a:rPr>
              <a:t>Òýòãýâýðò</a:t>
            </a:r>
            <a:r>
              <a:rPr lang="en-US" dirty="0" smtClean="0">
                <a:latin typeface="Arial Mon" panose="020B0500000000000000" pitchFamily="34" charset="0"/>
              </a:rPr>
              <a:t> </a:t>
            </a:r>
            <a:r>
              <a:rPr lang="en-US" dirty="0" err="1" smtClean="0">
                <a:latin typeface="Arial Mon" panose="020B0500000000000000" pitchFamily="34" charset="0"/>
              </a:rPr>
              <a:t>ãàðàõàä</a:t>
            </a:r>
            <a:r>
              <a:rPr lang="en-US" dirty="0" smtClean="0">
                <a:latin typeface="Arial Mon" panose="020B0500000000000000" pitchFamily="34" charset="0"/>
              </a:rPr>
              <a:t> </a:t>
            </a:r>
            <a:r>
              <a:rPr lang="en-US" dirty="0" err="1" smtClean="0">
                <a:latin typeface="Arial Mon" panose="020B0500000000000000" pitchFamily="34" charset="0"/>
              </a:rPr>
              <a:t>îëãîõ</a:t>
            </a:r>
            <a:r>
              <a:rPr lang="en-US" dirty="0" smtClean="0">
                <a:latin typeface="Arial Mon" panose="020B0500000000000000" pitchFamily="34" charset="0"/>
              </a:rPr>
              <a:t> 1 </a:t>
            </a:r>
            <a:r>
              <a:rPr lang="en-US" dirty="0" err="1" smtClean="0">
                <a:latin typeface="Arial Mon" panose="020B0500000000000000" pitchFamily="34" charset="0"/>
              </a:rPr>
              <a:t>óäààãèéí</a:t>
            </a:r>
            <a:r>
              <a:rPr lang="en-US" dirty="0" smtClean="0">
                <a:latin typeface="Arial Mon" panose="020B0500000000000000" pitchFamily="34" charset="0"/>
              </a:rPr>
              <a:t> </a:t>
            </a:r>
            <a:r>
              <a:rPr lang="en-US" dirty="0" err="1" smtClean="0">
                <a:latin typeface="Arial Mon" panose="020B0500000000000000" pitchFamily="34" charset="0"/>
              </a:rPr>
              <a:t>òýòãýìæ</a:t>
            </a:r>
            <a:r>
              <a:rPr lang="en-US" dirty="0" smtClean="0">
                <a:latin typeface="Arial Mon" panose="020B0500000000000000" pitchFamily="34" charset="0"/>
              </a:rPr>
              <a:t> </a:t>
            </a:r>
            <a:r>
              <a:rPr lang="en-US" dirty="0" err="1" smtClean="0">
                <a:latin typeface="Arial Mon" panose="020B0500000000000000" pitchFamily="34" charset="0"/>
              </a:rPr>
              <a:t>òºñºâëºãä</a:t>
            </a:r>
            <a:r>
              <a:rPr lang="en-US" dirty="0" smtClean="0">
                <a:latin typeface="Arial Mon" panose="020B0500000000000000" pitchFamily="34" charset="0"/>
              </a:rPr>
              <a:t>ºº</a:t>
            </a:r>
            <a:r>
              <a:rPr lang="en-US" dirty="0" err="1" smtClean="0">
                <a:latin typeface="Arial Mon" panose="020B0500000000000000" pitchFamily="34" charset="0"/>
              </a:rPr>
              <a:t>ã¿é</a:t>
            </a:r>
            <a:endParaRPr lang="en-US" dirty="0" smtClean="0">
              <a:latin typeface="Arial Mon" panose="020B0500000000000000" pitchFamily="34" charset="0"/>
            </a:endParaRPr>
          </a:p>
          <a:p>
            <a:r>
              <a:rPr lang="en-US" dirty="0" err="1" smtClean="0">
                <a:latin typeface="Arial Mon" panose="020B0500000000000000" pitchFamily="34" charset="0"/>
              </a:rPr>
              <a:t>Íýã</a:t>
            </a:r>
            <a:r>
              <a:rPr lang="en-US" dirty="0" smtClean="0">
                <a:latin typeface="Arial Mon" panose="020B0500000000000000" pitchFamily="34" charset="0"/>
              </a:rPr>
              <a:t> </a:t>
            </a:r>
            <a:r>
              <a:rPr lang="en-US" dirty="0" err="1" smtClean="0">
                <a:latin typeface="Arial Mon" panose="020B0500000000000000" pitchFamily="34" charset="0"/>
              </a:rPr>
              <a:t>óäààãèéí</a:t>
            </a:r>
            <a:r>
              <a:rPr lang="en-US" dirty="0" smtClean="0">
                <a:latin typeface="Arial Mon" panose="020B0500000000000000" pitchFamily="34" charset="0"/>
              </a:rPr>
              <a:t> </a:t>
            </a:r>
            <a:r>
              <a:rPr lang="en-US" dirty="0" err="1" smtClean="0">
                <a:latin typeface="Arial Mon" panose="020B0500000000000000" pitchFamily="34" charset="0"/>
              </a:rPr>
              <a:t>áóöàëòã¿é</a:t>
            </a:r>
            <a:r>
              <a:rPr lang="en-US" dirty="0" smtClean="0">
                <a:latin typeface="Arial Mon" panose="020B0500000000000000" pitchFamily="34" charset="0"/>
              </a:rPr>
              <a:t> </a:t>
            </a:r>
            <a:r>
              <a:rPr lang="en-US" dirty="0" err="1" smtClean="0">
                <a:latin typeface="Arial Mon" panose="020B0500000000000000" pitchFamily="34" charset="0"/>
              </a:rPr>
              <a:t>òóñëàìæ</a:t>
            </a:r>
            <a:r>
              <a:rPr lang="en-US" dirty="0" smtClean="0">
                <a:latin typeface="Arial Mon" panose="020B0500000000000000" pitchFamily="34" charset="0"/>
              </a:rPr>
              <a:t>, </a:t>
            </a:r>
            <a:r>
              <a:rPr lang="en-US" dirty="0" err="1" smtClean="0">
                <a:latin typeface="Arial Mon" panose="020B0500000000000000" pitchFamily="34" charset="0"/>
              </a:rPr>
              <a:t>øàãíàë</a:t>
            </a:r>
            <a:r>
              <a:rPr lang="en-US" dirty="0" smtClean="0">
                <a:latin typeface="Arial Mon" panose="020B0500000000000000" pitchFamily="34" charset="0"/>
              </a:rPr>
              <a:t> </a:t>
            </a:r>
            <a:r>
              <a:rPr lang="en-US" dirty="0" err="1" smtClean="0">
                <a:latin typeface="Arial Mon" panose="020B0500000000000000" pitchFamily="34" charset="0"/>
              </a:rPr>
              <a:t>óðàìøóóëàë</a:t>
            </a:r>
            <a:r>
              <a:rPr lang="mn-MN" dirty="0" smtClean="0">
                <a:latin typeface="Arial Mon" panose="020B0500000000000000" pitchFamily="34" charset="0"/>
              </a:rPr>
              <a:t>д 200,0 мянган төгрөгөөр Ө,Сугар, Д.Энхбаяр нарт тэтгэмж олгосон.</a:t>
            </a:r>
            <a:endParaRPr lang="en-US" dirty="0" smtClean="0">
              <a:latin typeface="Arial Mon" panose="020B0500000000000000" pitchFamily="34" charset="0"/>
            </a:endParaRPr>
          </a:p>
          <a:p>
            <a:r>
              <a:rPr lang="en-US" dirty="0" smtClean="0">
                <a:latin typeface="Arial Mon" panose="020B0500000000000000" pitchFamily="34" charset="0"/>
              </a:rPr>
              <a:t>¯</a:t>
            </a:r>
            <a:r>
              <a:rPr lang="en-US" dirty="0" err="1" smtClean="0">
                <a:latin typeface="Arial Mon" panose="020B0500000000000000" pitchFamily="34" charset="0"/>
              </a:rPr>
              <a:t>íäñýí</a:t>
            </a:r>
            <a:r>
              <a:rPr lang="en-US" dirty="0" smtClean="0">
                <a:latin typeface="Arial Mon" panose="020B0500000000000000" pitchFamily="34" charset="0"/>
              </a:rPr>
              <a:t> </a:t>
            </a:r>
            <a:r>
              <a:rPr lang="en-US" dirty="0" err="1" smtClean="0">
                <a:latin typeface="Arial Mon" panose="020B0500000000000000" pitchFamily="34" charset="0"/>
              </a:rPr>
              <a:t>àæèë÷äàä</a:t>
            </a:r>
            <a:r>
              <a:rPr lang="en-US" dirty="0" smtClean="0">
                <a:latin typeface="Arial Mon" panose="020B0500000000000000" pitchFamily="34" charset="0"/>
              </a:rPr>
              <a:t> </a:t>
            </a:r>
            <a:r>
              <a:rPr lang="en-US" dirty="0" err="1" smtClean="0">
                <a:latin typeface="Arial Mon" panose="020B0500000000000000" pitchFamily="34" charset="0"/>
              </a:rPr>
              <a:t>îëãîõ</a:t>
            </a:r>
            <a:r>
              <a:rPr lang="en-US" dirty="0" smtClean="0">
                <a:latin typeface="Arial Mon" panose="020B0500000000000000" pitchFamily="34" charset="0"/>
              </a:rPr>
              <a:t> 300.0 </a:t>
            </a:r>
            <a:r>
              <a:rPr lang="en-US" dirty="0" err="1" smtClean="0">
                <a:latin typeface="Arial Mon" panose="020B0500000000000000" pitchFamily="34" charset="0"/>
              </a:rPr>
              <a:t>ìÿíãàí</a:t>
            </a:r>
            <a:r>
              <a:rPr lang="en-US" dirty="0" smtClean="0">
                <a:latin typeface="Arial Mon" panose="020B0500000000000000" pitchFamily="34" charset="0"/>
              </a:rPr>
              <a:t> </a:t>
            </a:r>
            <a:r>
              <a:rPr lang="en-US" dirty="0" err="1" smtClean="0">
                <a:latin typeface="Arial Mon" panose="020B0500000000000000" pitchFamily="34" charset="0"/>
              </a:rPr>
              <a:t>òºãðºãíèé</a:t>
            </a:r>
            <a:r>
              <a:rPr lang="en-US" dirty="0" smtClean="0">
                <a:latin typeface="Arial Mon" panose="020B0500000000000000" pitchFamily="34" charset="0"/>
              </a:rPr>
              <a:t> </a:t>
            </a:r>
            <a:r>
              <a:rPr lang="en-US" dirty="0" err="1" smtClean="0">
                <a:latin typeface="Arial Mon" panose="020B0500000000000000" pitchFamily="34" charset="0"/>
              </a:rPr>
              <a:t>òýòãýìæèíä</a:t>
            </a:r>
            <a:r>
              <a:rPr lang="en-US" dirty="0" smtClean="0">
                <a:latin typeface="Arial Mon" panose="020B0500000000000000" pitchFamily="34" charset="0"/>
              </a:rPr>
              <a:t> 2400.0 </a:t>
            </a:r>
            <a:r>
              <a:rPr lang="en-US" dirty="0" err="1" smtClean="0">
                <a:latin typeface="Arial Mon" panose="020B0500000000000000" pitchFamily="34" charset="0"/>
              </a:rPr>
              <a:t>ìÿíãàí</a:t>
            </a:r>
            <a:r>
              <a:rPr lang="en-US" dirty="0" smtClean="0">
                <a:latin typeface="Arial Mon" panose="020B0500000000000000" pitchFamily="34" charset="0"/>
              </a:rPr>
              <a:t> </a:t>
            </a:r>
            <a:r>
              <a:rPr lang="en-US" dirty="0" err="1" smtClean="0">
                <a:latin typeface="Arial Mon" panose="020B0500000000000000" pitchFamily="34" charset="0"/>
              </a:rPr>
              <a:t>òºãðºã</a:t>
            </a:r>
            <a:r>
              <a:rPr lang="en-US" dirty="0" smtClean="0">
                <a:latin typeface="Arial Mon" panose="020B0500000000000000" pitchFamily="34" charset="0"/>
              </a:rPr>
              <a:t> </a:t>
            </a:r>
            <a:r>
              <a:rPr lang="mn-MN" dirty="0" smtClean="0">
                <a:latin typeface="Arial Mon" panose="020B0500000000000000" pitchFamily="34" charset="0"/>
              </a:rPr>
              <a:t>олгосон</a:t>
            </a:r>
            <a:r>
              <a:rPr lang="en-US" dirty="0" smtClean="0">
                <a:latin typeface="Arial Mon" panose="020B0500000000000000" pitchFamily="34" charset="0"/>
              </a:rPr>
              <a:t> </a:t>
            </a:r>
            <a:r>
              <a:rPr lang="en-US" dirty="0" err="1" smtClean="0">
                <a:latin typeface="Arial Mon" panose="020B0500000000000000" pitchFamily="34" charset="0"/>
              </a:rPr>
              <a:t>áàéíà</a:t>
            </a:r>
            <a:r>
              <a:rPr lang="en-US" dirty="0" smtClean="0">
                <a:latin typeface="Arial Mon" panose="020B0500000000000000" pitchFamily="34" charset="0"/>
              </a:rPr>
              <a:t>.</a:t>
            </a:r>
            <a:endParaRPr lang="en-US" dirty="0">
              <a:latin typeface="Arial Mon" panose="020B0500000000000000" pitchFamily="34" charset="0"/>
            </a:endParaRPr>
          </a:p>
        </p:txBody>
      </p:sp>
    </p:spTree>
    <p:extLst>
      <p:ext uri="{BB962C8B-B14F-4D97-AF65-F5344CB8AC3E}">
        <p14:creationId xmlns:p14="http://schemas.microsoft.com/office/powerpoint/2010/main" val="2547099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1"/>
            <a:ext cx="8229600" cy="761999"/>
          </a:xfrm>
        </p:spPr>
        <p:txBody>
          <a:bodyPr/>
          <a:lstStyle/>
          <a:p>
            <a:pPr marL="0" indent="0" algn="ctr">
              <a:buNone/>
            </a:pPr>
            <a:r>
              <a:rPr lang="en-US" dirty="0" smtClean="0">
                <a:latin typeface="Arial Mon" panose="020B0500000000000000" pitchFamily="34" charset="0"/>
              </a:rPr>
              <a:t> ÀÍÕÀÀÐÀË  ÒÀÂÜÑÀÍÄ  </a:t>
            </a:r>
            <a:r>
              <a:rPr lang="en-US" dirty="0" err="1" smtClean="0">
                <a:latin typeface="Arial Mon" panose="020B0500000000000000" pitchFamily="34" charset="0"/>
              </a:rPr>
              <a:t>ÁÀßÐËÀËÀÀ</a:t>
            </a:r>
            <a:endParaRPr lang="en-US" dirty="0">
              <a:latin typeface="Arial Mon" panose="020B0500000000000000" pitchFamily="34" charset="0"/>
            </a:endParaRPr>
          </a:p>
        </p:txBody>
      </p:sp>
    </p:spTree>
    <p:extLst>
      <p:ext uri="{BB962C8B-B14F-4D97-AF65-F5344CB8AC3E}">
        <p14:creationId xmlns:p14="http://schemas.microsoft.com/office/powerpoint/2010/main" val="4017657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err="1" smtClean="0">
                <a:latin typeface="Arial Mon" panose="020B0500000000000000" pitchFamily="34" charset="0"/>
              </a:rPr>
              <a:t>Ãýðýýãýýð</a:t>
            </a:r>
            <a:r>
              <a:rPr lang="en-US" sz="2000" dirty="0" smtClean="0">
                <a:latin typeface="Arial Mon" panose="020B0500000000000000" pitchFamily="34" charset="0"/>
              </a:rPr>
              <a:t> </a:t>
            </a:r>
            <a:r>
              <a:rPr lang="en-US" sz="2000" dirty="0" err="1" smtClean="0">
                <a:latin typeface="Arial Mon" panose="020B0500000000000000" pitchFamily="34" charset="0"/>
              </a:rPr>
              <a:t>ã¿éöã</a:t>
            </a:r>
            <a:r>
              <a:rPr lang="en-US" sz="2000" dirty="0" smtClean="0">
                <a:latin typeface="Arial Mon" panose="020B0500000000000000" pitchFamily="34" charset="0"/>
              </a:rPr>
              <a:t>¿¿</a:t>
            </a:r>
            <a:r>
              <a:rPr lang="en-US" sz="2000" dirty="0" err="1" smtClean="0">
                <a:latin typeface="Arial Mon" panose="020B0500000000000000" pitchFamily="34" charset="0"/>
              </a:rPr>
              <a:t>ëýõ</a:t>
            </a:r>
            <a:r>
              <a:rPr lang="en-US" sz="2000" dirty="0" smtClean="0">
                <a:latin typeface="Arial Mon" panose="020B0500000000000000" pitchFamily="34" charset="0"/>
              </a:rPr>
              <a:t> </a:t>
            </a:r>
            <a:r>
              <a:rPr lang="en-US" sz="2000" dirty="0" err="1" smtClean="0">
                <a:latin typeface="Arial Mon" panose="020B0500000000000000" pitchFamily="34" charset="0"/>
              </a:rPr>
              <a:t>àæèëä</a:t>
            </a:r>
            <a:endParaRPr lang="en-US" sz="2000" dirty="0">
              <a:latin typeface="Arial Mon" panose="020B0500000000000000" pitchFamily="34" charset="0"/>
            </a:endParaRPr>
          </a:p>
        </p:txBody>
      </p:sp>
      <p:sp>
        <p:nvSpPr>
          <p:cNvPr id="10" name="TextBox 9"/>
          <p:cNvSpPr txBox="1"/>
          <p:nvPr/>
        </p:nvSpPr>
        <p:spPr>
          <a:xfrm>
            <a:off x="304800" y="1232118"/>
            <a:ext cx="8610600" cy="1815882"/>
          </a:xfrm>
          <a:prstGeom prst="rect">
            <a:avLst/>
          </a:prstGeom>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000" b="1" dirty="0" err="1" smtClean="0">
                <a:latin typeface="Arial Mon" panose="020B0500000000000000" pitchFamily="34" charset="0"/>
                <a:cs typeface="Arial" pitchFamily="34" charset="0"/>
              </a:rPr>
              <a:t>Îðîí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òîî</a:t>
            </a:r>
            <a:r>
              <a:rPr lang="en-US" sz="2000" b="1" dirty="0" smtClean="0">
                <a:latin typeface="Arial Mon" panose="020B0500000000000000" pitchFamily="34" charset="0"/>
                <a:cs typeface="Arial" pitchFamily="34" charset="0"/>
              </a:rPr>
              <a:t> : 8 </a:t>
            </a:r>
            <a:r>
              <a:rPr lang="en-US" sz="2000" b="1" dirty="0" err="1" smtClean="0">
                <a:latin typeface="Arial Mon" panose="020B0500000000000000" pitchFamily="34" charset="0"/>
                <a:cs typeface="Arial" pitchFamily="34" charset="0"/>
              </a:rPr>
              <a:t>ãàë</a:t>
            </a:r>
            <a:r>
              <a:rPr lang="mn-MN" sz="2000" b="1" dirty="0" smtClean="0">
                <a:latin typeface="Arial Mon" panose="020B0500000000000000" pitchFamily="34" charset="0"/>
                <a:cs typeface="Arial" pitchFamily="34" charset="0"/>
              </a:rPr>
              <a:t>ч</a:t>
            </a:r>
            <a:r>
              <a:rPr lang="en-US" sz="2000" b="1" dirty="0" err="1" smtClean="0">
                <a:latin typeface="Arial Mon" panose="020B0500000000000000" pitchFamily="34" charset="0"/>
                <a:cs typeface="Arial" pitchFamily="34" charset="0"/>
              </a:rPr>
              <a:t>èéí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îðîí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òîîòîé</a:t>
            </a:r>
            <a:endParaRPr lang="en-US" sz="2000" b="1" dirty="0" smtClean="0">
              <a:latin typeface="Arial Mon" panose="020B0500000000000000" pitchFamily="34" charset="0"/>
              <a:cs typeface="Arial" pitchFamily="34" charset="0"/>
            </a:endParaRPr>
          </a:p>
          <a:p>
            <a:pPr algn="ctr"/>
            <a:r>
              <a:rPr lang="en-US" sz="2000" b="1" dirty="0" err="1" smtClean="0">
                <a:latin typeface="Arial Mon" panose="020B0500000000000000" pitchFamily="34" charset="0"/>
                <a:cs typeface="Arial" pitchFamily="34" charset="0"/>
              </a:rPr>
              <a:t>Íèéò</a:t>
            </a:r>
            <a:r>
              <a:rPr lang="en-US" sz="2000" b="1" dirty="0" smtClean="0">
                <a:latin typeface="Arial Mon" panose="020B0500000000000000" pitchFamily="34" charset="0"/>
                <a:cs typeface="Arial" pitchFamily="34" charset="0"/>
              </a:rPr>
              <a:t> </a:t>
            </a:r>
            <a:r>
              <a:rPr lang="mn-MN" sz="2000" b="1" dirty="0" smtClean="0">
                <a:latin typeface="Arial Mon" panose="020B0500000000000000" pitchFamily="34" charset="0"/>
                <a:cs typeface="Arial" pitchFamily="34" charset="0"/>
              </a:rPr>
              <a:t>зардал</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íü</a:t>
            </a:r>
            <a:r>
              <a:rPr lang="en-US" sz="2000" b="1" dirty="0" smtClean="0">
                <a:latin typeface="Arial Mon" panose="020B0500000000000000" pitchFamily="34" charset="0"/>
                <a:cs typeface="Arial" pitchFamily="34" charset="0"/>
              </a:rPr>
              <a:t> </a:t>
            </a:r>
            <a:r>
              <a:rPr lang="mn-MN" sz="2000" b="1" dirty="0" smtClean="0">
                <a:latin typeface="Arial Mon" panose="020B0500000000000000" pitchFamily="34" charset="0"/>
                <a:cs typeface="Arial" pitchFamily="34" charset="0"/>
              </a:rPr>
              <a:t>37477,2</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ìÿíãàí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òºãðºã</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íýýñ</a:t>
            </a:r>
            <a:r>
              <a:rPr lang="en-US" sz="2000" b="1" dirty="0" smtClean="0">
                <a:latin typeface="Arial Mon" panose="020B0500000000000000" pitchFamily="34" charset="0"/>
                <a:cs typeface="Arial" pitchFamily="34" charset="0"/>
              </a:rPr>
              <a:t> :</a:t>
            </a:r>
          </a:p>
          <a:p>
            <a:pPr algn="ctr"/>
            <a:r>
              <a:rPr lang="en-US" sz="2000" b="1" dirty="0" err="1" smtClean="0">
                <a:latin typeface="Arial Mon" panose="020B0500000000000000" pitchFamily="34" charset="0"/>
                <a:cs typeface="Arial" pitchFamily="34" charset="0"/>
              </a:rPr>
              <a:t>Õîð</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öàé</a:t>
            </a:r>
            <a:r>
              <a:rPr lang="en-US" sz="2000" b="1" dirty="0" smtClean="0">
                <a:latin typeface="Arial Mon" panose="020B0500000000000000" pitchFamily="34" charset="0"/>
                <a:cs typeface="Arial" pitchFamily="34" charset="0"/>
              </a:rPr>
              <a:t> ñ¿¿</a:t>
            </a:r>
            <a:r>
              <a:rPr lang="en-US" sz="2000" b="1" dirty="0" err="1" smtClean="0">
                <a:latin typeface="Arial Mon" panose="020B0500000000000000" pitchFamily="34" charset="0"/>
                <a:cs typeface="Arial" pitchFamily="34" charset="0"/>
              </a:rPr>
              <a:t>íèé</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ìºíã</a:t>
            </a:r>
            <a:r>
              <a:rPr lang="en-US" sz="2000" b="1" dirty="0" smtClean="0">
                <a:latin typeface="Arial Mon" panose="020B0500000000000000" pitchFamily="34" charset="0"/>
                <a:cs typeface="Arial" pitchFamily="34" charset="0"/>
              </a:rPr>
              <a:t>º </a:t>
            </a:r>
            <a:r>
              <a:rPr lang="mn-MN" sz="2000" b="1" dirty="0" smtClean="0">
                <a:latin typeface="Arial Mon" panose="020B0500000000000000" pitchFamily="34" charset="0"/>
                <a:cs typeface="Arial" pitchFamily="34" charset="0"/>
              </a:rPr>
              <a:t>360,0</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ìÿíãàí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òºãðºã</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îëãî</a:t>
            </a:r>
            <a:r>
              <a:rPr lang="mn-MN" sz="2000" b="1" dirty="0" smtClean="0">
                <a:latin typeface="Arial Mon" panose="020B0500000000000000" pitchFamily="34" charset="0"/>
                <a:cs typeface="Arial" pitchFamily="34" charset="0"/>
              </a:rPr>
              <a:t>сон</a:t>
            </a:r>
            <a:r>
              <a:rPr lang="en-US" sz="2000" b="1" dirty="0" smtClean="0">
                <a:latin typeface="Arial Mon" panose="020B0500000000000000" pitchFamily="34" charset="0"/>
                <a:cs typeface="Arial" pitchFamily="34" charset="0"/>
              </a:rPr>
              <a:t>.</a:t>
            </a:r>
          </a:p>
          <a:p>
            <a:pPr algn="ctr"/>
            <a:r>
              <a:rPr lang="en-US" sz="2000" b="1" dirty="0" err="1" smtClean="0">
                <a:latin typeface="Arial Mon" panose="020B0500000000000000" pitchFamily="34" charset="0"/>
                <a:cs typeface="Arial" pitchFamily="34" charset="0"/>
              </a:rPr>
              <a:t>Õºäºëìºð</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õàìãààëàë</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õýðýãñýëä</a:t>
            </a:r>
            <a:r>
              <a:rPr lang="en-US" sz="2000" b="1" dirty="0" smtClean="0">
                <a:latin typeface="Arial Mon" panose="020B0500000000000000" pitchFamily="34" charset="0"/>
                <a:cs typeface="Arial" pitchFamily="34" charset="0"/>
              </a:rPr>
              <a:t> </a:t>
            </a:r>
            <a:r>
              <a:rPr lang="mn-MN" sz="2000" b="1" dirty="0" smtClean="0">
                <a:latin typeface="Arial Mon" panose="020B0500000000000000" pitchFamily="34" charset="0"/>
                <a:cs typeface="Arial" pitchFamily="34" charset="0"/>
              </a:rPr>
              <a:t>1239,6</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ìÿíãàí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òºãðºã</a:t>
            </a:r>
            <a:r>
              <a:rPr lang="en-US" sz="2000" b="1" dirty="0" smtClean="0">
                <a:latin typeface="Arial Mon" panose="020B0500000000000000" pitchFamily="34" charset="0"/>
                <a:cs typeface="Arial" pitchFamily="34" charset="0"/>
              </a:rPr>
              <a:t>.</a:t>
            </a:r>
          </a:p>
          <a:p>
            <a:pPr algn="ctr"/>
            <a:r>
              <a:rPr lang="en-US" sz="2000" b="1" dirty="0" err="1" smtClean="0">
                <a:latin typeface="Arial Mon" panose="020B0500000000000000" pitchFamily="34" charset="0"/>
                <a:cs typeface="Arial" pitchFamily="34" charset="0"/>
              </a:rPr>
              <a:t>Öàëèí</a:t>
            </a:r>
            <a:r>
              <a:rPr lang="mn-MN" sz="2000" b="1" dirty="0" smtClean="0">
                <a:latin typeface="Arial Mon" panose="020B0500000000000000" pitchFamily="34" charset="0"/>
                <a:cs typeface="Arial" pitchFamily="34" charset="0"/>
              </a:rPr>
              <a:t>,НДШ-</a:t>
            </a:r>
            <a:r>
              <a:rPr lang="en-US" sz="2000" b="1" dirty="0" smtClean="0">
                <a:latin typeface="Arial Mon" panose="020B0500000000000000" pitchFamily="34" charset="0"/>
                <a:cs typeface="Arial" pitchFamily="34" charset="0"/>
              </a:rPr>
              <a:t>ä 3</a:t>
            </a:r>
            <a:r>
              <a:rPr lang="mn-MN" sz="2000" b="1" dirty="0" smtClean="0">
                <a:latin typeface="Arial Mon" panose="020B0500000000000000" pitchFamily="34" charset="0"/>
                <a:cs typeface="Arial" pitchFamily="34" charset="0"/>
              </a:rPr>
              <a:t>5877,6</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ìÿíãàí</a:t>
            </a:r>
            <a:r>
              <a:rPr lang="en-US" sz="2000" b="1" dirty="0" smtClean="0">
                <a:latin typeface="Arial Mon" panose="020B0500000000000000" pitchFamily="34" charset="0"/>
                <a:cs typeface="Arial" pitchFamily="34" charset="0"/>
              </a:rPr>
              <a:t> </a:t>
            </a:r>
            <a:r>
              <a:rPr lang="en-US" sz="2000" b="1" dirty="0" err="1" smtClean="0">
                <a:latin typeface="Arial Mon" panose="020B0500000000000000" pitchFamily="34" charset="0"/>
                <a:cs typeface="Arial" pitchFamily="34" charset="0"/>
              </a:rPr>
              <a:t>òºãðºã</a:t>
            </a:r>
            <a:endParaRPr lang="en-US" sz="2000" b="1" dirty="0" smtClean="0">
              <a:latin typeface="Arial Mon" panose="020B0500000000000000" pitchFamily="34" charset="0"/>
              <a:cs typeface="Arial" pitchFamily="34" charset="0"/>
            </a:endParaRPr>
          </a:p>
          <a:p>
            <a:pPr algn="ctr"/>
            <a:endParaRPr lang="mn-MN" sz="1200" dirty="0" smtClean="0">
              <a:latin typeface="Arial Mon" panose="020B0500000000000000" pitchFamily="34" charset="0"/>
              <a:cs typeface="Arial"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686852655"/>
              </p:ext>
            </p:extLst>
          </p:nvPr>
        </p:nvGraphicFramePr>
        <p:xfrm>
          <a:off x="685800" y="3276600"/>
          <a:ext cx="8077201" cy="2971803"/>
        </p:xfrm>
        <a:graphic>
          <a:graphicData uri="http://schemas.openxmlformats.org/drawingml/2006/table">
            <a:tbl>
              <a:tblPr/>
              <a:tblGrid>
                <a:gridCol w="400110"/>
                <a:gridCol w="1886229"/>
                <a:gridCol w="1714752"/>
                <a:gridCol w="1286064"/>
                <a:gridCol w="1257485"/>
                <a:gridCol w="1532561"/>
              </a:tblGrid>
              <a:tr h="615306">
                <a:tc>
                  <a:txBody>
                    <a:bodyPr/>
                    <a:lstStyle/>
                    <a:p>
                      <a:pPr algn="ctr" fontAlgn="ctr"/>
                      <a:r>
                        <a:rPr lang="en-US" sz="1400" b="0" i="0" u="none" strike="noStrike" dirty="0">
                          <a:solidFill>
                            <a:srgbClr val="000000"/>
                          </a:solidFill>
                          <a:effectLst/>
                          <a:latin typeface="Arial Mon"/>
                        </a:rPr>
                        <a:t>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Mon"/>
                        </a:rPr>
                        <a:t>Ãýðýýò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Mon"/>
                        </a:rPr>
                        <a:t>¯íäñýí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Mon"/>
                        </a:rPr>
                        <a:t>Íýìýãäýë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Mon"/>
                        </a:rPr>
                        <a:t>Ñàðûí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Mon"/>
                        </a:rPr>
                        <a:t>Æèëèéí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833">
                <a:tc>
                  <a:txBody>
                    <a:bodyPr/>
                    <a:lstStyle/>
                    <a:p>
                      <a:pPr algn="r" fontAlgn="b"/>
                      <a:r>
                        <a:rPr lang="en-US" sz="1400" b="0" i="0" u="none" strike="noStrike">
                          <a:solidFill>
                            <a:srgbClr val="000000"/>
                          </a:solidFill>
                          <a:effectLst/>
                          <a:latin typeface="Arial Mon"/>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400" b="0" i="0" u="none" strike="noStrike">
                          <a:solidFill>
                            <a:srgbClr val="000000"/>
                          </a:solidFill>
                          <a:effectLst/>
                          <a:latin typeface="Arial Mon"/>
                        </a:rPr>
                        <a:t>Н.Батбаяр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436012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436012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400" b="0" i="0" u="none" strike="noStrike" dirty="0" smtClean="0">
                          <a:solidFill>
                            <a:srgbClr val="000000"/>
                          </a:solidFill>
                          <a:effectLst/>
                          <a:latin typeface="Arial Mon"/>
                        </a:rPr>
                        <a:t>41</a:t>
                      </a:r>
                      <a:r>
                        <a:rPr lang="en-US" sz="1400" b="0" i="0" u="none" strike="noStrike" dirty="0" smtClean="0">
                          <a:solidFill>
                            <a:srgbClr val="000000"/>
                          </a:solidFill>
                          <a:effectLst/>
                          <a:latin typeface="Arial Mon"/>
                        </a:rPr>
                        <a:t>24108</a:t>
                      </a:r>
                      <a:endParaRPr lang="en-US" sz="140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833">
                <a:tc>
                  <a:txBody>
                    <a:bodyPr/>
                    <a:lstStyle/>
                    <a:p>
                      <a:pPr algn="r" fontAlgn="b"/>
                      <a:r>
                        <a:rPr lang="en-US" sz="1400" b="0" i="0" u="none" strike="noStrike">
                          <a:solidFill>
                            <a:srgbClr val="000000"/>
                          </a:solidFill>
                          <a:effectLst/>
                          <a:latin typeface="Arial Mon"/>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400" b="0" i="0" u="none" strike="noStrike">
                          <a:solidFill>
                            <a:srgbClr val="000000"/>
                          </a:solidFill>
                          <a:effectLst/>
                          <a:latin typeface="Arial Mon"/>
                        </a:rPr>
                        <a:t>Д.Даринчулуун</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436012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436012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400" b="0" i="0" u="none" strike="noStrike" dirty="0" smtClean="0">
                          <a:solidFill>
                            <a:srgbClr val="000000"/>
                          </a:solidFill>
                          <a:effectLst/>
                          <a:latin typeface="Arial Mon"/>
                        </a:rPr>
                        <a:t>41</a:t>
                      </a:r>
                      <a:r>
                        <a:rPr lang="en-US" sz="1400" b="0" i="0" u="none" strike="noStrike" dirty="0" smtClean="0">
                          <a:solidFill>
                            <a:srgbClr val="000000"/>
                          </a:solidFill>
                          <a:effectLst/>
                          <a:latin typeface="Arial Mon"/>
                        </a:rPr>
                        <a:t>24108</a:t>
                      </a:r>
                      <a:endParaRPr lang="en-US" sz="140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833">
                <a:tc>
                  <a:txBody>
                    <a:bodyPr/>
                    <a:lstStyle/>
                    <a:p>
                      <a:pPr algn="r" fontAlgn="b"/>
                      <a:r>
                        <a:rPr lang="en-US" sz="1400" b="0" i="0" u="none" strike="noStrike">
                          <a:solidFill>
                            <a:srgbClr val="000000"/>
                          </a:solidFill>
                          <a:effectLst/>
                          <a:latin typeface="Arial Mon"/>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Á.Ãàëñàíæàìö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391094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Arial Mo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391094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3519846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833">
                <a:tc>
                  <a:txBody>
                    <a:bodyPr/>
                    <a:lstStyle/>
                    <a:p>
                      <a:pPr algn="r" fontAlgn="b"/>
                      <a:r>
                        <a:rPr lang="en-US" sz="1400" b="0" i="0" u="none" strike="noStrike">
                          <a:solidFill>
                            <a:srgbClr val="000000"/>
                          </a:solidFill>
                          <a:effectLst/>
                          <a:latin typeface="Arial Mon"/>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400" b="0" i="0" u="none" strike="noStrike">
                          <a:solidFill>
                            <a:srgbClr val="000000"/>
                          </a:solidFill>
                          <a:effectLst/>
                          <a:latin typeface="Arial Mon"/>
                        </a:rPr>
                        <a:t>Б.Батсайхан</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436012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436012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5214500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833">
                <a:tc>
                  <a:txBody>
                    <a:bodyPr/>
                    <a:lstStyle/>
                    <a:p>
                      <a:pPr algn="r" fontAlgn="b"/>
                      <a:r>
                        <a:rPr lang="en-US" sz="1400" b="0" i="0" u="none" strike="noStrike">
                          <a:solidFill>
                            <a:srgbClr val="000000"/>
                          </a:solidFill>
                          <a:effectLst/>
                          <a:latin typeface="Arial Mon"/>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Ç.Áîëäýðäýíý</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Mon"/>
                        </a:rPr>
                        <a:t>398148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398148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Mon"/>
                        </a:rPr>
                        <a:t>3</a:t>
                      </a:r>
                      <a:r>
                        <a:rPr lang="mn-MN" sz="1400" b="0" i="0" u="none" strike="noStrike" dirty="0" smtClean="0">
                          <a:solidFill>
                            <a:srgbClr val="000000"/>
                          </a:solidFill>
                          <a:effectLst/>
                          <a:latin typeface="Arial Mon"/>
                        </a:rPr>
                        <a:t>9</a:t>
                      </a:r>
                      <a:r>
                        <a:rPr lang="en-US" sz="1400" b="0" i="0" u="none" strike="noStrike" dirty="0" smtClean="0">
                          <a:solidFill>
                            <a:srgbClr val="000000"/>
                          </a:solidFill>
                          <a:effectLst/>
                          <a:latin typeface="Arial Mon"/>
                        </a:rPr>
                        <a:t>83332</a:t>
                      </a:r>
                      <a:endParaRPr lang="en-US" sz="140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833">
                <a:tc>
                  <a:txBody>
                    <a:bodyPr/>
                    <a:lstStyle/>
                    <a:p>
                      <a:pPr algn="r" fontAlgn="b"/>
                      <a:r>
                        <a:rPr lang="en-US" sz="1400" b="0" i="0" u="none" strike="noStrike">
                          <a:solidFill>
                            <a:srgbClr val="000000"/>
                          </a:solidFill>
                          <a:effectLst/>
                          <a:latin typeface="Arial Mon"/>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ß.Áàëäàíäàø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391094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391094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Mon"/>
                        </a:rPr>
                        <a:t>3519846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833">
                <a:tc>
                  <a:txBody>
                    <a:bodyPr/>
                    <a:lstStyle/>
                    <a:p>
                      <a:pPr algn="r" fontAlgn="b"/>
                      <a:r>
                        <a:rPr lang="en-US" sz="1400" b="0" i="0" u="none" strike="noStrike">
                          <a:solidFill>
                            <a:srgbClr val="000000"/>
                          </a:solidFill>
                          <a:effectLst/>
                          <a:latin typeface="Arial Mon"/>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Ø.Áàÿðëàõ</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416046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416046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Mon"/>
                        </a:rPr>
                        <a:t>37</a:t>
                      </a:r>
                      <a:r>
                        <a:rPr lang="mn-MN" sz="1400" b="0" i="0" u="none" strike="noStrike" dirty="0" smtClean="0">
                          <a:solidFill>
                            <a:srgbClr val="000000"/>
                          </a:solidFill>
                          <a:effectLst/>
                          <a:latin typeface="Arial Mon"/>
                        </a:rPr>
                        <a:t>66816</a:t>
                      </a:r>
                      <a:endParaRPr lang="en-US" sz="140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833">
                <a:tc>
                  <a:txBody>
                    <a:bodyPr/>
                    <a:lstStyle/>
                    <a:p>
                      <a:pPr algn="r" fontAlgn="b"/>
                      <a:r>
                        <a:rPr lang="en-US" sz="1400" b="0" i="0" u="none" strike="noStrike">
                          <a:solidFill>
                            <a:srgbClr val="000000"/>
                          </a:solidFill>
                          <a:effectLst/>
                          <a:latin typeface="Arial Mon"/>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Ã.Ãààíæóóð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391094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391094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3519846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833">
                <a:tc>
                  <a:txBody>
                    <a:bodyPr/>
                    <a:lstStyle/>
                    <a:p>
                      <a:pPr algn="l" fontAlgn="b"/>
                      <a:r>
                        <a:rPr lang="en-US" sz="1400" b="0" i="0" u="none" strike="noStrike">
                          <a:solidFill>
                            <a:srgbClr val="000000"/>
                          </a:solidFill>
                          <a:effectLst/>
                          <a:latin typeface="Arial Mo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Mon"/>
                        </a:rPr>
                        <a:t>ä¿í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Mon"/>
                        </a:rPr>
                        <a:t>3295512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Mo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Mon"/>
                        </a:rPr>
                        <a:t>3295512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smtClean="0">
                          <a:solidFill>
                            <a:srgbClr val="000000"/>
                          </a:solidFill>
                          <a:effectLst/>
                          <a:latin typeface="Arial Mon"/>
                        </a:rPr>
                        <a:t>3</a:t>
                      </a:r>
                      <a:r>
                        <a:rPr lang="mn-MN" sz="1400" b="1" i="0" u="none" strike="noStrike" dirty="0" smtClean="0">
                          <a:solidFill>
                            <a:srgbClr val="000000"/>
                          </a:solidFill>
                          <a:effectLst/>
                          <a:latin typeface="Arial Mon"/>
                        </a:rPr>
                        <a:t>1772402</a:t>
                      </a:r>
                      <a:endParaRPr lang="en-US" sz="1400" b="1"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latin typeface="Arial Mon" panose="020B0500000000000000" pitchFamily="34" charset="0"/>
              </a:rPr>
              <a:t>ÀÎ-</a:t>
            </a:r>
            <a:r>
              <a:rPr lang="en-US" sz="2000" dirty="0" err="1" smtClean="0">
                <a:latin typeface="Arial Mon" panose="020B0500000000000000" pitchFamily="34" charset="0"/>
              </a:rPr>
              <a:t>îîñ</a:t>
            </a:r>
            <a:r>
              <a:rPr lang="en-US" sz="2000" dirty="0" smtClean="0">
                <a:latin typeface="Arial Mon" panose="020B0500000000000000" pitchFamily="34" charset="0"/>
              </a:rPr>
              <a:t> </a:t>
            </a:r>
            <a:r>
              <a:rPr lang="en-US" sz="2000" dirty="0" err="1" smtClean="0">
                <a:latin typeface="Arial Mon" panose="020B0500000000000000" pitchFamily="34" charset="0"/>
              </a:rPr>
              <a:t>îëãîõ</a:t>
            </a:r>
            <a:r>
              <a:rPr lang="en-US" sz="2000" dirty="0" smtClean="0">
                <a:latin typeface="Arial Mon" panose="020B0500000000000000" pitchFamily="34" charset="0"/>
              </a:rPr>
              <a:t> </a:t>
            </a:r>
            <a:r>
              <a:rPr lang="en-US" sz="2000" dirty="0" err="1" smtClean="0">
                <a:latin typeface="Arial Mon" panose="020B0500000000000000" pitchFamily="34" charset="0"/>
              </a:rPr>
              <a:t>òýòãýìæ</a:t>
            </a:r>
            <a:r>
              <a:rPr lang="en-US" sz="2000" dirty="0" smtClean="0">
                <a:latin typeface="Arial Mon" panose="020B0500000000000000" pitchFamily="34" charset="0"/>
              </a:rPr>
              <a:t>, </a:t>
            </a:r>
            <a:r>
              <a:rPr lang="en-US" sz="2000" dirty="0" err="1" smtClean="0">
                <a:latin typeface="Arial Mon" panose="020B0500000000000000" pitchFamily="34" charset="0"/>
              </a:rPr>
              <a:t>äýìæëýãò</a:t>
            </a:r>
            <a:endParaRPr lang="en-US" sz="2000" dirty="0">
              <a:latin typeface="Arial Mon" panose="020B0500000000000000" pitchFamily="34" charset="0"/>
            </a:endParaRPr>
          </a:p>
        </p:txBody>
      </p:sp>
      <p:sp>
        <p:nvSpPr>
          <p:cNvPr id="8" name="TextBox 7"/>
          <p:cNvSpPr txBox="1"/>
          <p:nvPr/>
        </p:nvSpPr>
        <p:spPr>
          <a:xfrm>
            <a:off x="228600" y="1143000"/>
            <a:ext cx="8762999" cy="1569660"/>
          </a:xfrm>
          <a:prstGeom prst="rect">
            <a:avLst/>
          </a:prstGeom>
          <a:effectLst>
            <a:glow rad="101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wrap="square" rtlCol="0">
            <a:spAutoFit/>
          </a:bodyPr>
          <a:lstStyle/>
          <a:p>
            <a:pPr algn="just">
              <a:lnSpc>
                <a:spcPct val="150000"/>
              </a:lnSpc>
            </a:pPr>
            <a:r>
              <a:rPr lang="en-US" sz="1400" b="1" dirty="0" smtClean="0">
                <a:latin typeface="Arial Mon" panose="020B0500000000000000" pitchFamily="34" charset="0"/>
                <a:cs typeface="Arial" pitchFamily="34" charset="0"/>
              </a:rPr>
              <a:t>1.   </a:t>
            </a:r>
            <a:r>
              <a:rPr lang="en-US" sz="1400" b="1" dirty="0" err="1" smtClean="0">
                <a:latin typeface="Arial Mon" panose="020B0500000000000000" pitchFamily="34" charset="0"/>
                <a:cs typeface="Arial" pitchFamily="34" charset="0"/>
              </a:rPr>
              <a:t>Õºä</a:t>
            </a:r>
            <a:r>
              <a:rPr lang="en-US" sz="1400" b="1" dirty="0" smtClean="0">
                <a:latin typeface="Arial Mon" panose="020B0500000000000000" pitchFamily="34" charset="0"/>
                <a:cs typeface="Arial" pitchFamily="34" charset="0"/>
              </a:rPr>
              <a:t>ºº </a:t>
            </a:r>
            <a:r>
              <a:rPr lang="en-US" sz="1400" b="1" dirty="0" err="1" smtClean="0">
                <a:latin typeface="Arial Mon" panose="020B0500000000000000" pitchFamily="34" charset="0"/>
                <a:cs typeface="Arial" pitchFamily="34" charset="0"/>
              </a:rPr>
              <a:t>îðîí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íóòàãò</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òîãòâîðòîé</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àæèëëàñíû</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òýòãýìæ</a:t>
            </a:r>
            <a:r>
              <a:rPr lang="en-US" sz="1400" b="1" dirty="0" smtClean="0">
                <a:latin typeface="Arial Mon" panose="020B0500000000000000" pitchFamily="34" charset="0"/>
                <a:cs typeface="Arial" pitchFamily="34" charset="0"/>
              </a:rPr>
              <a:t> 1</a:t>
            </a:r>
            <a:r>
              <a:rPr lang="mn-MN" sz="1400" b="1" dirty="0" smtClean="0">
                <a:latin typeface="Arial Mon" panose="020B0500000000000000" pitchFamily="34" charset="0"/>
                <a:cs typeface="Arial" pitchFamily="34" charset="0"/>
              </a:rPr>
              <a:t>3014,1</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en-US" sz="1400" b="1" dirty="0" smtClean="0">
                <a:latin typeface="Arial Mon" panose="020B0500000000000000" pitchFamily="34" charset="0"/>
                <a:cs typeface="Arial" pitchFamily="34" charset="0"/>
              </a:rPr>
              <a:t>      /õ¿ñíýãòýýð-1/</a:t>
            </a:r>
          </a:p>
          <a:p>
            <a:pPr marL="228600" indent="-228600" algn="just">
              <a:lnSpc>
                <a:spcPct val="150000"/>
              </a:lnSpc>
              <a:buAutoNum type="arabicPeriod" startAt="2"/>
            </a:pPr>
            <a:r>
              <a:rPr lang="en-US" sz="1400" b="1" dirty="0" smtClean="0">
                <a:latin typeface="Arial Mon" panose="020B0500000000000000" pitchFamily="34" charset="0"/>
                <a:cs typeface="Arial" pitchFamily="34" charset="0"/>
              </a:rPr>
              <a:t>300.0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òºãðºãèéã</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áàòëàãäñàí</a:t>
            </a:r>
            <a:r>
              <a:rPr lang="en-US" sz="1400" b="1" dirty="0" smtClean="0">
                <a:latin typeface="Arial Mon" panose="020B0500000000000000" pitchFamily="34" charset="0"/>
                <a:cs typeface="Arial" pitchFamily="34" charset="0"/>
              </a:rPr>
              <a:t> 44 </a:t>
            </a:r>
            <a:r>
              <a:rPr lang="en-US" sz="1400" b="1" dirty="0" err="1" smtClean="0">
                <a:latin typeface="Arial Mon" panose="020B0500000000000000" pitchFamily="34" charset="0"/>
                <a:cs typeface="Arial" pitchFamily="34" charset="0"/>
              </a:rPr>
              <a:t>îðîí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òîîãîîð</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áîäîæ</a:t>
            </a:r>
            <a:r>
              <a:rPr lang="en-US" sz="1400" b="1" dirty="0" smtClean="0">
                <a:latin typeface="Arial Mon" panose="020B0500000000000000" pitchFamily="34" charset="0"/>
                <a:cs typeface="Arial" pitchFamily="34" charset="0"/>
              </a:rPr>
              <a:t> 13200.0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òºãðºãèéã</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îëãî</a:t>
            </a:r>
            <a:r>
              <a:rPr lang="mn-MN" sz="1400" b="1" dirty="0" smtClean="0">
                <a:latin typeface="Arial Mon" panose="020B0500000000000000" pitchFamily="34" charset="0"/>
                <a:cs typeface="Arial" pitchFamily="34" charset="0"/>
              </a:rPr>
              <a:t>сон</a:t>
            </a:r>
            <a:endParaRPr lang="en-US" sz="1400" b="1" dirty="0" smtClean="0">
              <a:latin typeface="Arial Mon" panose="020B0500000000000000" pitchFamily="34" charset="0"/>
              <a:cs typeface="Arial" pitchFamily="34" charset="0"/>
            </a:endParaRPr>
          </a:p>
          <a:p>
            <a:pPr marL="228600" indent="-228600" algn="just">
              <a:lnSpc>
                <a:spcPct val="150000"/>
              </a:lnSpc>
              <a:buAutoNum type="arabicPeriod" startAt="2"/>
            </a:pPr>
            <a:r>
              <a:rPr lang="en-US" sz="1400" b="1" dirty="0" err="1" smtClean="0">
                <a:latin typeface="Arial Mon" panose="020B0500000000000000" pitchFamily="34" charset="0"/>
                <a:cs typeface="Arial" pitchFamily="34" charset="0"/>
              </a:rPr>
              <a:t>Íýã</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óäààãèéí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áóöàëòã¿é</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òóñëàìæ</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øàãíàë</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óðàìøóóëàëä</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3594,0</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mn-MN" sz="1400" b="1" dirty="0" smtClean="0">
                <a:latin typeface="Arial Mon" panose="020B0500000000000000" pitchFamily="34" charset="0"/>
                <a:cs typeface="Arial" pitchFamily="34" charset="0"/>
              </a:rPr>
              <a:t> зарцуулсан</a:t>
            </a:r>
            <a:r>
              <a:rPr lang="en-US" sz="1400" b="1" dirty="0" smtClean="0">
                <a:latin typeface="Arial Mon" panose="020B0500000000000000" pitchFamily="34" charset="0"/>
                <a:cs typeface="Arial" pitchFamily="34" charset="0"/>
              </a:rPr>
              <a:t>.</a:t>
            </a:r>
          </a:p>
          <a:p>
            <a:pPr marL="228600" indent="-228600" algn="just">
              <a:lnSpc>
                <a:spcPct val="150000"/>
              </a:lnSpc>
              <a:buAutoNum type="arabicPeriod" startAt="2"/>
            </a:pPr>
            <a:r>
              <a:rPr lang="mn-MN" sz="1400" b="1" dirty="0" smtClean="0">
                <a:latin typeface="Arial Mon" panose="020B0500000000000000" pitchFamily="34" charset="0"/>
                <a:cs typeface="Arial" pitchFamily="34" charset="0"/>
              </a:rPr>
              <a:t>Тэтгэвэрт гарах тэтгэмж 15710,8 мянган төгрөг олгож н</a:t>
            </a:r>
            <a:r>
              <a:rPr lang="en-US" sz="1400" b="1" dirty="0" err="1" smtClean="0">
                <a:latin typeface="Arial Mon" panose="020B0500000000000000" pitchFamily="34" charset="0"/>
                <a:cs typeface="Arial" pitchFamily="34" charset="0"/>
              </a:rPr>
              <a:t>èéò</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òºñºâ</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íü</a:t>
            </a:r>
            <a:r>
              <a:rPr lang="mn-MN" sz="1400" b="1" dirty="0" smtClean="0">
                <a:latin typeface="Arial Mon" panose="020B0500000000000000" pitchFamily="34" charset="0"/>
                <a:cs typeface="Arial" pitchFamily="34" charset="0"/>
              </a:rPr>
              <a:t> 32318,9</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en-US" sz="1400" b="1" dirty="0" smtClean="0">
                <a:latin typeface="Arial Mon" panose="020B0500000000000000" pitchFamily="34" charset="0"/>
                <a:cs typeface="Arial" pitchFamily="34" charset="0"/>
              </a:rPr>
              <a:t>.</a:t>
            </a:r>
            <a:endParaRPr lang="mn-MN" sz="1400" b="1" dirty="0" smtClean="0">
              <a:latin typeface="Arial Mon" panose="020B0500000000000000" pitchFamily="34" charset="0"/>
              <a:cs typeface="Arial" pitchFamily="34" charset="0"/>
            </a:endParaRPr>
          </a:p>
          <a:p>
            <a:pPr algn="just"/>
            <a:r>
              <a:rPr lang="mn-MN" sz="1200" dirty="0" smtClean="0">
                <a:latin typeface="Arial Mon" panose="020B0500000000000000" pitchFamily="34" charset="0"/>
                <a:cs typeface="Arial" pitchFamily="34" charset="0"/>
              </a:rPr>
              <a:t> </a:t>
            </a:r>
            <a:endParaRPr lang="en-US" sz="1200" dirty="0" smtClean="0">
              <a:latin typeface="Arial Mon" panose="020B0500000000000000"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226651836"/>
              </p:ext>
            </p:extLst>
          </p:nvPr>
        </p:nvGraphicFramePr>
        <p:xfrm>
          <a:off x="228600" y="2819400"/>
          <a:ext cx="8763000" cy="3352802"/>
        </p:xfrm>
        <a:graphic>
          <a:graphicData uri="http://schemas.openxmlformats.org/drawingml/2006/table">
            <a:tbl>
              <a:tblPr/>
              <a:tblGrid>
                <a:gridCol w="255108"/>
                <a:gridCol w="1237280"/>
                <a:gridCol w="739817"/>
                <a:gridCol w="714306"/>
                <a:gridCol w="794028"/>
                <a:gridCol w="884379"/>
                <a:gridCol w="818475"/>
                <a:gridCol w="642025"/>
                <a:gridCol w="505966"/>
                <a:gridCol w="535730"/>
                <a:gridCol w="612262"/>
                <a:gridCol w="497462"/>
                <a:gridCol w="526162"/>
              </a:tblGrid>
              <a:tr h="1457738">
                <a:tc>
                  <a:txBody>
                    <a:bodyPr/>
                    <a:lstStyle/>
                    <a:p>
                      <a:pPr algn="ctr" fontAlgn="ctr"/>
                      <a:r>
                        <a:rPr lang="en-US" sz="800" b="1" i="0" u="none" strike="noStrike" dirty="0">
                          <a:solidFill>
                            <a:srgbClr val="000000"/>
                          </a:solidFill>
                          <a:effectLst/>
                          <a:latin typeface="Arial Mon" panose="020B0500000000000000"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800" b="1" i="0" u="none" strike="noStrike" dirty="0">
                          <a:solidFill>
                            <a:srgbClr val="000000"/>
                          </a:solidFill>
                          <a:effectLst/>
                          <a:latin typeface="Arial Mon" panose="020B0500000000000000" pitchFamily="34" charset="0"/>
                        </a:rPr>
                        <a:t>Хууль эрх зүйн үндэслэл</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800" b="1" i="0" u="none" strike="noStrike" dirty="0">
                          <a:solidFill>
                            <a:srgbClr val="000000"/>
                          </a:solidFill>
                          <a:effectLst/>
                          <a:latin typeface="Arial Mon" panose="020B0500000000000000" pitchFamily="34" charset="0"/>
                        </a:rPr>
                        <a:t>Эцэг, эхийн нэр</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800" b="1" i="0" u="none" strike="noStrike" dirty="0">
                          <a:solidFill>
                            <a:srgbClr val="000000"/>
                          </a:solidFill>
                          <a:effectLst/>
                          <a:latin typeface="Arial Mon" panose="020B0500000000000000" pitchFamily="34" charset="0"/>
                        </a:rPr>
                        <a:t>Өөрийн нэр</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800" b="1" i="0" u="none" strike="noStrike" dirty="0">
                          <a:solidFill>
                            <a:srgbClr val="000000"/>
                          </a:solidFill>
                          <a:effectLst/>
                          <a:latin typeface="Arial Mon" panose="020B0500000000000000" pitchFamily="34" charset="0"/>
                        </a:rPr>
                        <a:t>Албан тушаал /мэргэжил/</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800" b="1" i="0" u="none" strike="noStrike">
                          <a:solidFill>
                            <a:srgbClr val="000000"/>
                          </a:solidFill>
                          <a:effectLst/>
                          <a:latin typeface="Arial Mon" panose="020B0500000000000000" pitchFamily="34" charset="0"/>
                        </a:rPr>
                        <a:t>Регистрийн дугаар</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800" b="1" i="0" u="none" strike="noStrike">
                          <a:solidFill>
                            <a:srgbClr val="000000"/>
                          </a:solidFill>
                          <a:effectLst/>
                          <a:latin typeface="Arial Mon" panose="020B0500000000000000" pitchFamily="34" charset="0"/>
                        </a:rPr>
                        <a:t>Улсад ажилласан жил</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ru-RU" sz="800" b="1" i="0" u="none" strike="noStrike">
                          <a:solidFill>
                            <a:srgbClr val="000000"/>
                          </a:solidFill>
                          <a:effectLst/>
                          <a:latin typeface="Arial Mon" panose="020B0500000000000000" pitchFamily="34" charset="0"/>
                        </a:rPr>
                        <a:t>Сум тосгон багт ажиллаж эхэлсэн огноо</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ru-RU" sz="800" b="1" i="0" u="none" strike="noStrike">
                          <a:solidFill>
                            <a:srgbClr val="000000"/>
                          </a:solidFill>
                          <a:effectLst/>
                          <a:latin typeface="Arial Mon" panose="020B0500000000000000" pitchFamily="34" charset="0"/>
                        </a:rPr>
                        <a:t>Сум, тосгон багт ажиллаж байгаа жил</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800" b="1" i="0" u="none" strike="noStrike">
                          <a:solidFill>
                            <a:srgbClr val="000000"/>
                          </a:solidFill>
                          <a:effectLst/>
                          <a:latin typeface="Arial Mon" panose="020B0500000000000000" pitchFamily="34" charset="0"/>
                        </a:rPr>
                        <a:t>Өмнө нь тус тэтгэмжид хамрагдсан бол түүний он</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800" b="1" i="0" u="none" strike="noStrike">
                          <a:solidFill>
                            <a:srgbClr val="000000"/>
                          </a:solidFill>
                          <a:effectLst/>
                          <a:latin typeface="Arial Mon" panose="020B0500000000000000" pitchFamily="34" charset="0"/>
                        </a:rPr>
                        <a:t>Тэтгэмж тооцох цалингийн хэмжээ</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800" b="1" i="0" u="none" strike="noStrike">
                          <a:solidFill>
                            <a:srgbClr val="000000"/>
                          </a:solidFill>
                          <a:effectLst/>
                          <a:latin typeface="Arial Mon" panose="020B0500000000000000" pitchFamily="34" charset="0"/>
                        </a:rPr>
                        <a:t>Тэтгэмж  тооцох сар</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800" b="1" i="0" u="none" strike="noStrike">
                          <a:solidFill>
                            <a:srgbClr val="000000"/>
                          </a:solidFill>
                          <a:effectLst/>
                          <a:latin typeface="Arial Mon" panose="020B0500000000000000" pitchFamily="34" charset="0"/>
                        </a:rPr>
                        <a:t>Олговол зохих</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473766">
                <a:tc>
                  <a:txBody>
                    <a:bodyPr/>
                    <a:lstStyle/>
                    <a:p>
                      <a:pPr algn="ctr" fontAlgn="b"/>
                      <a:r>
                        <a:rPr lang="en-US" sz="800" b="1" i="0" u="none" strike="noStrike">
                          <a:solidFill>
                            <a:srgbClr val="000000"/>
                          </a:solidFill>
                          <a:effectLst/>
                          <a:latin typeface="Arial Mon" panose="020B0500000000000000"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mn-MN" sz="900" b="0" i="0" u="none" strike="noStrike">
                          <a:solidFill>
                            <a:srgbClr val="000000"/>
                          </a:solidFill>
                          <a:effectLst/>
                          <a:latin typeface="Arial Mon" panose="020B0500000000000000" pitchFamily="34" charset="0"/>
                        </a:rPr>
                        <a:t>Боловсролын тухай хууль</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Лхагва</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0" i="0" u="none" strike="noStrike" dirty="0" smtClean="0">
                          <a:solidFill>
                            <a:srgbClr val="000000"/>
                          </a:solidFill>
                          <a:effectLst/>
                          <a:latin typeface="Arial Mon" panose="020B0500000000000000" pitchFamily="34" charset="0"/>
                        </a:rPr>
                        <a:t>Ууганчимэг</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0" i="0" u="none" strike="noStrike" dirty="0" smtClean="0">
                          <a:solidFill>
                            <a:srgbClr val="000000"/>
                          </a:solidFill>
                          <a:effectLst/>
                          <a:latin typeface="Arial Mon" panose="020B0500000000000000" pitchFamily="34" charset="0"/>
                        </a:rPr>
                        <a:t>ДП79022502</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0" i="0" u="none" strike="noStrike" dirty="0" smtClean="0">
                          <a:solidFill>
                            <a:srgbClr val="000000"/>
                          </a:solidFill>
                          <a:effectLst/>
                          <a:latin typeface="Arial Mon" panose="020B0500000000000000" pitchFamily="34" charset="0"/>
                        </a:rPr>
                        <a:t>Биеийн</a:t>
                      </a:r>
                      <a:r>
                        <a:rPr lang="mn-MN" sz="900" b="0" i="0" u="none" strike="noStrike" baseline="0" dirty="0" smtClean="0">
                          <a:solidFill>
                            <a:srgbClr val="000000"/>
                          </a:solidFill>
                          <a:effectLst/>
                          <a:latin typeface="Arial Mon" panose="020B0500000000000000" pitchFamily="34" charset="0"/>
                        </a:rPr>
                        <a:t> тамир</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0" i="0" u="none" strike="noStrike" dirty="0" smtClean="0">
                          <a:solidFill>
                            <a:srgbClr val="000000"/>
                          </a:solidFill>
                          <a:effectLst/>
                          <a:latin typeface="Arial Mon" panose="020B0500000000000000" pitchFamily="34" charset="0"/>
                        </a:rPr>
                        <a:t>17</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0" i="0" u="none" strike="noStrike" dirty="0" smtClean="0">
                          <a:solidFill>
                            <a:srgbClr val="000000"/>
                          </a:solidFill>
                          <a:effectLst/>
                          <a:latin typeface="Arial Mon" panose="020B0500000000000000" pitchFamily="34" charset="0"/>
                        </a:rPr>
                        <a:t>2000</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0" i="0" u="none" strike="noStrike" dirty="0" smtClean="0">
                          <a:solidFill>
                            <a:srgbClr val="000000"/>
                          </a:solidFill>
                          <a:effectLst/>
                          <a:latin typeface="Arial Mon" panose="020B0500000000000000" pitchFamily="34" charset="0"/>
                        </a:rPr>
                        <a:t>17</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endParaRPr lang="en-US" sz="900" b="0" i="0" u="none" strike="noStrike" dirty="0">
                        <a:solidFill>
                          <a:srgbClr val="000000"/>
                        </a:solidFill>
                        <a:effectLst/>
                        <a:latin typeface="Arial Mon" panose="020B0500000000000000" pitchFamily="34" charset="0"/>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mn-MN" sz="900" b="0" i="0" u="none" strike="noStrike" dirty="0" smtClean="0">
                          <a:solidFill>
                            <a:srgbClr val="000000"/>
                          </a:solidFill>
                          <a:effectLst/>
                          <a:latin typeface="Arial Mon" panose="020B0500000000000000" pitchFamily="34" charset="0"/>
                        </a:rPr>
                        <a:t>550,366</a:t>
                      </a:r>
                      <a:endParaRPr lang="en-US" sz="900" b="0" i="0" u="none" strike="noStrike" dirty="0">
                        <a:solidFill>
                          <a:srgbClr val="000000"/>
                        </a:solidFill>
                        <a:effectLst/>
                        <a:latin typeface="Arial Mon" panose="020B0500000000000000" pitchFamily="34" charset="0"/>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900" b="0" i="0" u="none" strike="noStrike">
                          <a:solidFill>
                            <a:srgbClr val="000000"/>
                          </a:solidFill>
                          <a:effectLst/>
                          <a:latin typeface="Arial Mon" panose="020B0500000000000000" pitchFamily="34" charset="0"/>
                        </a:rPr>
                        <a:t>6</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mn-MN" sz="900" b="0" i="0" u="none" strike="noStrike" dirty="0" smtClean="0">
                          <a:solidFill>
                            <a:srgbClr val="000000"/>
                          </a:solidFill>
                          <a:effectLst/>
                          <a:latin typeface="Arial Mon" panose="020B0500000000000000" pitchFamily="34" charset="0"/>
                        </a:rPr>
                        <a:t>3302,2</a:t>
                      </a:r>
                      <a:endParaRPr lang="en-US" sz="900" b="0" i="0" u="none" strike="noStrike" dirty="0">
                        <a:solidFill>
                          <a:srgbClr val="000000"/>
                        </a:solidFill>
                        <a:effectLst/>
                        <a:latin typeface="Arial Mon" panose="020B0500000000000000" pitchFamily="34" charset="0"/>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473766">
                <a:tc>
                  <a:txBody>
                    <a:bodyPr/>
                    <a:lstStyle/>
                    <a:p>
                      <a:pPr algn="ctr" fontAlgn="b"/>
                      <a:r>
                        <a:rPr lang="en-US" sz="800" b="1" i="0" u="none" strike="noStrike">
                          <a:solidFill>
                            <a:srgbClr val="000000"/>
                          </a:solidFill>
                          <a:effectLst/>
                          <a:latin typeface="Arial Mon" panose="020B0500000000000000"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mn-MN" sz="900" b="0" i="0" u="none" strike="noStrike" dirty="0">
                          <a:solidFill>
                            <a:srgbClr val="000000"/>
                          </a:solidFill>
                          <a:effectLst/>
                          <a:latin typeface="Arial Mon" panose="020B0500000000000000" pitchFamily="34" charset="0"/>
                        </a:rPr>
                        <a:t>Боловсролын тухай хууль</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Амарбуян</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0" i="0" u="none" strike="noStrike" dirty="0" smtClean="0">
                          <a:solidFill>
                            <a:srgbClr val="000000"/>
                          </a:solidFill>
                          <a:effectLst/>
                          <a:latin typeface="Arial Mon" panose="020B0500000000000000" pitchFamily="34" charset="0"/>
                        </a:rPr>
                        <a:t>Алтанцэцэг</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0" i="0" u="none" strike="noStrike" dirty="0" smtClean="0">
                          <a:solidFill>
                            <a:srgbClr val="000000"/>
                          </a:solidFill>
                          <a:effectLst/>
                          <a:latin typeface="Arial Mon" panose="020B0500000000000000" pitchFamily="34" charset="0"/>
                        </a:rPr>
                        <a:t>ДП81032209</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900" b="0" i="0" u="none" strike="noStrike" dirty="0" err="1" smtClean="0">
                          <a:solidFill>
                            <a:srgbClr val="000000"/>
                          </a:solidFill>
                          <a:effectLst/>
                          <a:latin typeface="Arial Mon" panose="020B0500000000000000" pitchFamily="34" charset="0"/>
                        </a:rPr>
                        <a:t>Áàãà</a:t>
                      </a:r>
                      <a:r>
                        <a:rPr lang="en-US" sz="900" b="0" i="0" u="none" strike="noStrike" dirty="0" smtClean="0">
                          <a:solidFill>
                            <a:srgbClr val="000000"/>
                          </a:solidFill>
                          <a:effectLst/>
                          <a:latin typeface="Arial Mon" panose="020B0500000000000000" pitchFamily="34" charset="0"/>
                        </a:rPr>
                        <a:t> </a:t>
                      </a:r>
                      <a:r>
                        <a:rPr lang="en-US" sz="900" b="0" i="0" u="none" strike="noStrike" dirty="0" err="1" smtClean="0">
                          <a:solidFill>
                            <a:srgbClr val="000000"/>
                          </a:solidFill>
                          <a:effectLst/>
                          <a:latin typeface="Arial Mon" panose="020B0500000000000000" pitchFamily="34" charset="0"/>
                        </a:rPr>
                        <a:t>àíãèéí</a:t>
                      </a:r>
                      <a:r>
                        <a:rPr lang="en-US" sz="900" b="0" i="0" u="none" strike="noStrike" dirty="0" smtClean="0">
                          <a:solidFill>
                            <a:srgbClr val="000000"/>
                          </a:solidFill>
                          <a:effectLst/>
                          <a:latin typeface="Arial Mon" panose="020B0500000000000000" pitchFamily="34" charset="0"/>
                        </a:rPr>
                        <a:t> </a:t>
                      </a:r>
                      <a:r>
                        <a:rPr lang="en-US" sz="900" b="0" i="0" u="none" strike="noStrike" dirty="0" err="1" smtClean="0">
                          <a:solidFill>
                            <a:srgbClr val="000000"/>
                          </a:solidFill>
                          <a:effectLst/>
                          <a:latin typeface="Arial Mon" panose="020B0500000000000000" pitchFamily="34" charset="0"/>
                        </a:rPr>
                        <a:t>áàãø</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11</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2005</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900" b="0" i="0" u="none" strike="noStrike" dirty="0" smtClean="0">
                          <a:solidFill>
                            <a:srgbClr val="000000"/>
                          </a:solidFill>
                          <a:effectLst/>
                          <a:latin typeface="Arial Mon" panose="020B0500000000000000" pitchFamily="34" charset="0"/>
                        </a:rPr>
                        <a:t>1</a:t>
                      </a:r>
                      <a:r>
                        <a:rPr lang="mn-MN" sz="900" b="0" i="0" u="none" strike="noStrike" dirty="0" smtClean="0">
                          <a:solidFill>
                            <a:srgbClr val="000000"/>
                          </a:solidFill>
                          <a:effectLst/>
                          <a:latin typeface="Arial Mon" panose="020B0500000000000000" pitchFamily="34" charset="0"/>
                        </a:rPr>
                        <a:t>1</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endParaRPr lang="en-US" sz="900" b="0" i="0" u="none" strike="noStrike" dirty="0">
                        <a:solidFill>
                          <a:srgbClr val="000000"/>
                        </a:solidFill>
                        <a:effectLst/>
                        <a:latin typeface="Arial Mon" panose="020B0500000000000000" pitchFamily="34" charset="0"/>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0" i="0" u="none" strike="noStrike" dirty="0" smtClean="0">
                          <a:solidFill>
                            <a:srgbClr val="000000"/>
                          </a:solidFill>
                          <a:effectLst/>
                          <a:latin typeface="Arial Mon" panose="020B0500000000000000" pitchFamily="34" charset="0"/>
                        </a:rPr>
                        <a:t>539,55</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900" b="0" i="0" u="none" strike="noStrike" dirty="0">
                          <a:solidFill>
                            <a:srgbClr val="000000"/>
                          </a:solidFill>
                          <a:effectLst/>
                          <a:latin typeface="Arial Mon" panose="020B0500000000000000" pitchFamily="34" charset="0"/>
                        </a:rPr>
                        <a:t>6</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900" b="0" i="0" u="none" strike="noStrike" dirty="0" smtClean="0">
                          <a:solidFill>
                            <a:srgbClr val="000000"/>
                          </a:solidFill>
                          <a:effectLst/>
                          <a:latin typeface="Arial Mon" panose="020B0500000000000000" pitchFamily="34" charset="0"/>
                        </a:rPr>
                        <a:t>3</a:t>
                      </a:r>
                      <a:r>
                        <a:rPr lang="mn-MN" sz="900" b="0" i="0" u="none" strike="noStrike" dirty="0" smtClean="0">
                          <a:solidFill>
                            <a:srgbClr val="000000"/>
                          </a:solidFill>
                          <a:effectLst/>
                          <a:latin typeface="Arial Mon" panose="020B0500000000000000" pitchFamily="34" charset="0"/>
                        </a:rPr>
                        <a:t>237,3</a:t>
                      </a:r>
                      <a:endParaRPr lang="en-US" sz="900" b="0" i="0" u="none" strike="noStrike" dirty="0">
                        <a:solidFill>
                          <a:srgbClr val="000000"/>
                        </a:solidFill>
                        <a:effectLst/>
                        <a:latin typeface="Arial Mon" panose="020B0500000000000000" pitchFamily="34" charset="0"/>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473766">
                <a:tc>
                  <a:txBody>
                    <a:bodyPr/>
                    <a:lstStyle/>
                    <a:p>
                      <a:pPr algn="ctr" fontAlgn="b"/>
                      <a:r>
                        <a:rPr lang="mn-MN" sz="800" b="1" i="0" u="none" strike="noStrike" dirty="0" smtClean="0">
                          <a:solidFill>
                            <a:srgbClr val="000000"/>
                          </a:solidFill>
                          <a:effectLst/>
                          <a:latin typeface="Arial Mon" panose="020B0500000000000000" pitchFamily="34" charset="0"/>
                        </a:rPr>
                        <a:t>3</a:t>
                      </a:r>
                      <a:endParaRPr lang="en-US" sz="800" b="1" i="0" u="none" strike="noStrike" dirty="0">
                        <a:solidFill>
                          <a:srgbClr val="000000"/>
                        </a:solidFill>
                        <a:effectLst/>
                        <a:latin typeface="Arial Mon" panose="020B0500000000000000"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mn-MN" sz="900" b="0" i="0" u="none" strike="noStrike" dirty="0">
                          <a:solidFill>
                            <a:srgbClr val="000000"/>
                          </a:solidFill>
                          <a:effectLst/>
                          <a:latin typeface="Arial Mon" panose="020B0500000000000000" pitchFamily="34" charset="0"/>
                        </a:rPr>
                        <a:t>Боловсролын тухай хууль</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Лагий</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Хишигбаяр</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ДД86051514</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Дунд</a:t>
                      </a:r>
                      <a:r>
                        <a:rPr lang="mn-MN" sz="900" b="0" i="0" u="none" strike="noStrike" baseline="0" dirty="0" smtClean="0">
                          <a:solidFill>
                            <a:srgbClr val="000000"/>
                          </a:solidFill>
                          <a:effectLst/>
                          <a:latin typeface="Arial Mon" panose="020B0500000000000000" pitchFamily="34" charset="0"/>
                        </a:rPr>
                        <a:t> ангийн</a:t>
                      </a:r>
                      <a:r>
                        <a:rPr lang="en-US" sz="900" b="0" i="0" u="none" strike="noStrike" dirty="0" smtClean="0">
                          <a:solidFill>
                            <a:srgbClr val="000000"/>
                          </a:solidFill>
                          <a:effectLst/>
                          <a:latin typeface="Arial Mon" panose="020B0500000000000000" pitchFamily="34" charset="0"/>
                        </a:rPr>
                        <a:t> </a:t>
                      </a:r>
                      <a:r>
                        <a:rPr lang="en-US" sz="900" b="0" i="0" u="none" strike="noStrike" dirty="0" err="1" smtClean="0">
                          <a:solidFill>
                            <a:srgbClr val="000000"/>
                          </a:solidFill>
                          <a:effectLst/>
                          <a:latin typeface="Arial Mon" panose="020B0500000000000000" pitchFamily="34" charset="0"/>
                        </a:rPr>
                        <a:t>áàãø</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5</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20012</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5</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endParaRPr lang="en-US" sz="900" b="0" i="0" u="none" strike="noStrike" dirty="0">
                        <a:solidFill>
                          <a:srgbClr val="000000"/>
                        </a:solidFill>
                        <a:effectLst/>
                        <a:latin typeface="Arial Mon" panose="020B0500000000000000" pitchFamily="34" charset="0"/>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mn-MN" sz="900" b="0" i="0" u="none" strike="noStrike" dirty="0" smtClean="0">
                          <a:solidFill>
                            <a:srgbClr val="000000"/>
                          </a:solidFill>
                          <a:effectLst/>
                          <a:latin typeface="Arial Mon" panose="020B0500000000000000" pitchFamily="34" charset="0"/>
                        </a:rPr>
                        <a:t>539,55</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900" b="0" i="0" u="none" strike="noStrike" dirty="0">
                          <a:solidFill>
                            <a:srgbClr val="000000"/>
                          </a:solidFill>
                          <a:effectLst/>
                          <a:latin typeface="Arial Mon" panose="020B0500000000000000" pitchFamily="34" charset="0"/>
                        </a:rPr>
                        <a:t>6</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900" b="0" i="0" u="none" strike="noStrike" dirty="0" smtClean="0">
                          <a:solidFill>
                            <a:srgbClr val="000000"/>
                          </a:solidFill>
                          <a:effectLst/>
                          <a:latin typeface="Arial Mon" panose="020B0500000000000000" pitchFamily="34" charset="0"/>
                        </a:rPr>
                        <a:t>3</a:t>
                      </a:r>
                      <a:r>
                        <a:rPr lang="mn-MN" sz="900" b="0" i="0" u="none" strike="noStrike" dirty="0" smtClean="0">
                          <a:solidFill>
                            <a:srgbClr val="000000"/>
                          </a:solidFill>
                          <a:effectLst/>
                          <a:latin typeface="Arial Mon" panose="020B0500000000000000" pitchFamily="34" charset="0"/>
                        </a:rPr>
                        <a:t>237,3</a:t>
                      </a:r>
                      <a:endParaRPr lang="en-US" sz="900" b="0" i="0" u="none" strike="noStrike" dirty="0">
                        <a:solidFill>
                          <a:srgbClr val="000000"/>
                        </a:solidFill>
                        <a:effectLst/>
                        <a:latin typeface="Arial Mon" panose="020B0500000000000000" pitchFamily="34" charset="0"/>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473766">
                <a:tc>
                  <a:txBody>
                    <a:bodyPr/>
                    <a:lstStyle/>
                    <a:p>
                      <a:pPr algn="ctr" fontAlgn="b"/>
                      <a:r>
                        <a:rPr lang="mn-MN" sz="800" b="1" i="0" u="none" strike="noStrike" dirty="0" smtClean="0">
                          <a:solidFill>
                            <a:srgbClr val="000000"/>
                          </a:solidFill>
                          <a:effectLst/>
                          <a:latin typeface="Arial Mon" panose="020B0500000000000000" pitchFamily="34" charset="0"/>
                        </a:rPr>
                        <a:t>4</a:t>
                      </a:r>
                      <a:endParaRPr lang="en-US" sz="800" b="1" i="0" u="none" strike="noStrike" dirty="0">
                        <a:solidFill>
                          <a:srgbClr val="000000"/>
                        </a:solidFill>
                        <a:effectLst/>
                        <a:latin typeface="Arial Mon" panose="020B0500000000000000"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mn-MN" sz="900" b="0" i="0" u="none" strike="noStrike">
                          <a:solidFill>
                            <a:srgbClr val="000000"/>
                          </a:solidFill>
                          <a:effectLst/>
                          <a:latin typeface="Arial Mon" panose="020B0500000000000000" pitchFamily="34" charset="0"/>
                        </a:rPr>
                        <a:t>Боловсролын тухай хууль</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Төмөрхуяг</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Дандар</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900" b="0" i="0" u="none" strike="noStrike" dirty="0" smtClean="0">
                          <a:solidFill>
                            <a:srgbClr val="000000"/>
                          </a:solidFill>
                          <a:effectLst/>
                          <a:latin typeface="Arial Mon" panose="020B0500000000000000" pitchFamily="34" charset="0"/>
                        </a:rPr>
                        <a:t>Ä</a:t>
                      </a:r>
                      <a:r>
                        <a:rPr lang="mn-MN" sz="900" b="0" i="0" u="none" strike="noStrike" dirty="0" smtClean="0">
                          <a:solidFill>
                            <a:srgbClr val="000000"/>
                          </a:solidFill>
                          <a:effectLst/>
                          <a:latin typeface="Arial Mon" panose="020B0500000000000000" pitchFamily="34" charset="0"/>
                        </a:rPr>
                        <a:t>К89020411</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Түүх,нийгэм</a:t>
                      </a:r>
                      <a:r>
                        <a:rPr lang="en-US" sz="900" b="0" i="0" u="none" strike="noStrike" dirty="0" smtClean="0">
                          <a:solidFill>
                            <a:srgbClr val="000000"/>
                          </a:solidFill>
                          <a:effectLst/>
                          <a:latin typeface="Arial Mon" panose="020B0500000000000000" pitchFamily="34" charset="0"/>
                        </a:rPr>
                        <a:t> </a:t>
                      </a:r>
                      <a:r>
                        <a:rPr lang="en-US" sz="900" b="0" i="0" u="none" strike="noStrike" dirty="0" err="1">
                          <a:solidFill>
                            <a:srgbClr val="000000"/>
                          </a:solidFill>
                          <a:effectLst/>
                          <a:latin typeface="Arial Mon" panose="020B0500000000000000" pitchFamily="34" charset="0"/>
                        </a:rPr>
                        <a:t>áàãø</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5</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2012</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mn-MN" sz="900" b="0" i="0" u="none" strike="noStrike" dirty="0" smtClean="0">
                          <a:solidFill>
                            <a:srgbClr val="000000"/>
                          </a:solidFill>
                          <a:effectLst/>
                          <a:latin typeface="Arial Mon" panose="020B0500000000000000" pitchFamily="34" charset="0"/>
                        </a:rPr>
                        <a:t>5</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900" b="0" i="0" u="none" strike="noStrike" dirty="0">
                          <a:solidFill>
                            <a:srgbClr val="000000"/>
                          </a:solidFill>
                          <a:effectLst/>
                          <a:latin typeface="Arial Mon" panose="020B0500000000000000"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900" b="0" i="0" u="none" strike="noStrike" dirty="0" smtClean="0">
                          <a:solidFill>
                            <a:srgbClr val="000000"/>
                          </a:solidFill>
                          <a:effectLst/>
                          <a:latin typeface="Arial Mon" panose="020B0500000000000000" pitchFamily="34" charset="0"/>
                        </a:rPr>
                        <a:t>53</a:t>
                      </a:r>
                      <a:r>
                        <a:rPr lang="mn-MN" sz="900" b="0" i="0" u="none" strike="noStrike" dirty="0" smtClean="0">
                          <a:solidFill>
                            <a:srgbClr val="000000"/>
                          </a:solidFill>
                          <a:effectLst/>
                          <a:latin typeface="Arial Mon" panose="020B0500000000000000" pitchFamily="34" charset="0"/>
                        </a:rPr>
                        <a:t>9,55</a:t>
                      </a:r>
                      <a:endParaRPr lang="en-US" sz="900" b="0" i="0" u="none" strike="noStrike" dirty="0">
                        <a:solidFill>
                          <a:srgbClr val="000000"/>
                        </a:solidFill>
                        <a:effectLst/>
                        <a:latin typeface="Arial Mon" panose="020B0500000000000000"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900" b="0" i="0" u="none" strike="noStrike" dirty="0">
                          <a:solidFill>
                            <a:srgbClr val="000000"/>
                          </a:solidFill>
                          <a:effectLst/>
                          <a:latin typeface="Arial Mon" panose="020B0500000000000000" pitchFamily="34" charset="0"/>
                        </a:rPr>
                        <a:t>6</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900" b="0" i="0" u="none" strike="noStrike" dirty="0" smtClean="0">
                          <a:solidFill>
                            <a:srgbClr val="000000"/>
                          </a:solidFill>
                          <a:effectLst/>
                          <a:latin typeface="Arial Mon" panose="020B0500000000000000" pitchFamily="34" charset="0"/>
                        </a:rPr>
                        <a:t>3</a:t>
                      </a:r>
                      <a:r>
                        <a:rPr lang="mn-MN" sz="900" b="0" i="0" u="none" strike="noStrike" dirty="0" smtClean="0">
                          <a:solidFill>
                            <a:srgbClr val="000000"/>
                          </a:solidFill>
                          <a:effectLst/>
                          <a:latin typeface="Arial Mon" panose="020B0500000000000000" pitchFamily="34" charset="0"/>
                        </a:rPr>
                        <a:t>237,3</a:t>
                      </a:r>
                      <a:endParaRPr lang="en-US" sz="900" b="0" i="0" u="none" strike="noStrike" dirty="0">
                        <a:solidFill>
                          <a:srgbClr val="000000"/>
                        </a:solidFill>
                        <a:effectLst/>
                        <a:latin typeface="Arial Mon" panose="020B0500000000000000" pitchFamily="34" charset="0"/>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bl>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latin typeface="Arial Mon" panose="020B0500000000000000" pitchFamily="34" charset="0"/>
              </a:rPr>
              <a:t>¯</a:t>
            </a:r>
            <a:r>
              <a:rPr lang="en-US" sz="2000" dirty="0" err="1" smtClean="0">
                <a:latin typeface="Arial Mon" panose="020B0500000000000000" pitchFamily="34" charset="0"/>
              </a:rPr>
              <a:t>äèéí</a:t>
            </a:r>
            <a:r>
              <a:rPr lang="en-US" sz="2000" dirty="0" smtClean="0">
                <a:latin typeface="Arial Mon" panose="020B0500000000000000" pitchFamily="34" charset="0"/>
              </a:rPr>
              <a:t> </a:t>
            </a:r>
            <a:r>
              <a:rPr lang="en-US" sz="2000" dirty="0" err="1" smtClean="0">
                <a:latin typeface="Arial Mon" panose="020B0500000000000000" pitchFamily="34" charset="0"/>
              </a:rPr>
              <a:t>öàé</a:t>
            </a:r>
            <a:r>
              <a:rPr lang="en-US" sz="2000" dirty="0" smtClean="0">
                <a:latin typeface="Arial Mon" panose="020B0500000000000000" pitchFamily="34" charset="0"/>
              </a:rPr>
              <a:t> </a:t>
            </a:r>
            <a:r>
              <a:rPr lang="en-US" sz="2000" dirty="0" err="1" smtClean="0">
                <a:latin typeface="Arial Mon" panose="020B0500000000000000" pitchFamily="34" charset="0"/>
              </a:rPr>
              <a:t>õºòºëáºð</a:t>
            </a:r>
            <a:endParaRPr lang="en-US" sz="2000" dirty="0">
              <a:latin typeface="Arial Mon" panose="020B0500000000000000" pitchFamily="34" charset="0"/>
            </a:endParaRPr>
          </a:p>
        </p:txBody>
      </p:sp>
      <p:sp>
        <p:nvSpPr>
          <p:cNvPr id="3" name="Content Placeholder 2"/>
          <p:cNvSpPr>
            <a:spLocks noGrp="1"/>
          </p:cNvSpPr>
          <p:nvPr>
            <p:ph idx="1"/>
          </p:nvPr>
        </p:nvSpPr>
        <p:spPr>
          <a:xfrm>
            <a:off x="457200" y="1600200"/>
            <a:ext cx="8229600" cy="4191000"/>
          </a:xfrm>
          <a:effectLst>
            <a:glow rad="139700">
              <a:schemeClr val="accent2">
                <a:satMod val="175000"/>
                <a:alpha val="40000"/>
              </a:schemeClr>
            </a:glow>
          </a:effectLst>
        </p:spPr>
        <p:style>
          <a:lnRef idx="2">
            <a:schemeClr val="accent1"/>
          </a:lnRef>
          <a:fillRef idx="1">
            <a:schemeClr val="lt1"/>
          </a:fillRef>
          <a:effectRef idx="0">
            <a:schemeClr val="accent1"/>
          </a:effectRef>
          <a:fontRef idx="minor">
            <a:schemeClr val="dk1"/>
          </a:fontRef>
        </p:style>
        <p:txBody>
          <a:bodyPr/>
          <a:lstStyle/>
          <a:p>
            <a:r>
              <a:rPr lang="en-US" sz="2400" dirty="0" smtClean="0">
                <a:latin typeface="Arial Mon" panose="020B0500000000000000" pitchFamily="34" charset="0"/>
                <a:cs typeface="Arial" pitchFamily="34" charset="0"/>
              </a:rPr>
              <a:t>201</a:t>
            </a:r>
            <a:r>
              <a:rPr lang="mn-MN" sz="2400" dirty="0" smtClean="0">
                <a:latin typeface="Arial Mon" panose="020B0500000000000000" pitchFamily="34" charset="0"/>
                <a:cs typeface="Arial" pitchFamily="34" charset="0"/>
              </a:rPr>
              <a:t>7</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îí</a:t>
            </a:r>
            <a:r>
              <a:rPr lang="mn-MN" sz="2400" dirty="0" smtClean="0">
                <a:latin typeface="Arial Mon" panose="020B0500000000000000" pitchFamily="34" charset="0"/>
                <a:cs typeface="Arial" pitchFamily="34" charset="0"/>
              </a:rPr>
              <a:t>д</a:t>
            </a:r>
            <a:r>
              <a:rPr lang="en-US" sz="2400" dirty="0" smtClean="0">
                <a:latin typeface="Arial Mon" panose="020B0500000000000000" pitchFamily="34" charset="0"/>
                <a:cs typeface="Arial" pitchFamily="34" charset="0"/>
              </a:rPr>
              <a:t> </a:t>
            </a:r>
            <a:r>
              <a:rPr lang="mn-MN" sz="2400" dirty="0" smtClean="0">
                <a:latin typeface="Arial Mon" panose="020B0500000000000000" pitchFamily="34" charset="0"/>
                <a:cs typeface="Arial" pitchFamily="34" charset="0"/>
              </a:rPr>
              <a:t>8901,75</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ìÿíãàí</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òºãðºã</a:t>
            </a:r>
            <a:r>
              <a:rPr lang="mn-MN" sz="2400" dirty="0" smtClean="0">
                <a:latin typeface="Arial Mon" panose="020B0500000000000000" pitchFamily="34" charset="0"/>
                <a:cs typeface="Arial" pitchFamily="34" charset="0"/>
              </a:rPr>
              <a:t> зарцуулсан,</a:t>
            </a:r>
            <a:endParaRPr lang="en-US" sz="2400" dirty="0" smtClean="0">
              <a:latin typeface="Arial Mon" panose="020B0500000000000000" pitchFamily="34" charset="0"/>
              <a:cs typeface="Arial" pitchFamily="34" charset="0"/>
            </a:endParaRPr>
          </a:p>
          <a:p>
            <a:r>
              <a:rPr lang="en-US" sz="2400" dirty="0" err="1" smtClean="0">
                <a:latin typeface="Arial Mon" panose="020B0500000000000000" pitchFamily="34" charset="0"/>
                <a:cs typeface="Arial" pitchFamily="34" charset="0"/>
              </a:rPr>
              <a:t>Íîðìàòèâò</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çàðäàë</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íü</a:t>
            </a:r>
            <a:r>
              <a:rPr lang="en-US" sz="2400" dirty="0" smtClean="0">
                <a:latin typeface="Arial Mon" panose="020B0500000000000000" pitchFamily="34" charset="0"/>
                <a:cs typeface="Arial" pitchFamily="34" charset="0"/>
              </a:rPr>
              <a:t> º</a:t>
            </a:r>
            <a:r>
              <a:rPr lang="en-US" sz="2400" dirty="0" err="1" smtClean="0">
                <a:latin typeface="Arial Mon" panose="020B0500000000000000" pitchFamily="34" charset="0"/>
                <a:cs typeface="Arial" pitchFamily="34" charset="0"/>
              </a:rPr>
              <a:t>äºðò</a:t>
            </a:r>
            <a:r>
              <a:rPr lang="en-US" sz="2400" dirty="0" smtClean="0">
                <a:latin typeface="Arial Mon" panose="020B0500000000000000" pitchFamily="34" charset="0"/>
                <a:cs typeface="Arial" pitchFamily="34" charset="0"/>
              </a:rPr>
              <a:t> 600 </a:t>
            </a:r>
            <a:r>
              <a:rPr lang="en-US" sz="2400" dirty="0" err="1" smtClean="0">
                <a:latin typeface="Arial Mon" panose="020B0500000000000000" pitchFamily="34" charset="0"/>
                <a:cs typeface="Arial" pitchFamily="34" charset="0"/>
              </a:rPr>
              <a:t>òºãðºã</a:t>
            </a:r>
            <a:r>
              <a:rPr lang="en-US" sz="2400" dirty="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áàéäàã</a:t>
            </a:r>
            <a:endParaRPr lang="en-US" sz="2400" dirty="0" smtClean="0">
              <a:latin typeface="Arial Mon" panose="020B0500000000000000" pitchFamily="34" charset="0"/>
              <a:cs typeface="Arial" pitchFamily="34" charset="0"/>
            </a:endParaRPr>
          </a:p>
          <a:p>
            <a:r>
              <a:rPr lang="en-US" sz="2400" dirty="0" smtClean="0">
                <a:latin typeface="Arial Mon" panose="020B0500000000000000" pitchFamily="34" charset="0"/>
                <a:cs typeface="Arial" pitchFamily="34" charset="0"/>
              </a:rPr>
              <a:t>1-5 </a:t>
            </a:r>
            <a:r>
              <a:rPr lang="en-US" sz="2400" dirty="0" err="1" smtClean="0">
                <a:latin typeface="Arial Mon" panose="020B0500000000000000" pitchFamily="34" charset="0"/>
                <a:cs typeface="Arial" pitchFamily="34" charset="0"/>
              </a:rPr>
              <a:t>àíãèéí</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äèéí</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öàéãààð</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õîîëëîõ</a:t>
            </a:r>
            <a:r>
              <a:rPr lang="en-US" sz="2400" dirty="0" smtClean="0">
                <a:latin typeface="Arial Mon" panose="020B0500000000000000" pitchFamily="34" charset="0"/>
                <a:cs typeface="Arial" pitchFamily="34" charset="0"/>
              </a:rPr>
              <a:t> õ¿¿</a:t>
            </a:r>
            <a:r>
              <a:rPr lang="en-US" sz="2400" dirty="0" err="1" smtClean="0">
                <a:latin typeface="Arial Mon" panose="020B0500000000000000" pitchFamily="34" charset="0"/>
                <a:cs typeface="Arial" pitchFamily="34" charset="0"/>
              </a:rPr>
              <a:t>õýä</a:t>
            </a:r>
            <a:r>
              <a:rPr lang="en-US" sz="2400" dirty="0" smtClean="0">
                <a:latin typeface="Arial Mon" panose="020B0500000000000000" pitchFamily="34" charset="0"/>
                <a:cs typeface="Arial" pitchFamily="34" charset="0"/>
              </a:rPr>
              <a:t> º</a:t>
            </a:r>
            <a:r>
              <a:rPr lang="en-US" sz="2400" dirty="0" err="1" smtClean="0">
                <a:latin typeface="Arial Mon" panose="020B0500000000000000" pitchFamily="34" charset="0"/>
                <a:cs typeface="Arial" pitchFamily="34" charset="0"/>
              </a:rPr>
              <a:t>äºðò</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äóíäæààð</a:t>
            </a:r>
            <a:r>
              <a:rPr lang="en-US" sz="2400" dirty="0" smtClean="0">
                <a:latin typeface="Arial Mon" panose="020B0500000000000000" pitchFamily="34" charset="0"/>
                <a:cs typeface="Arial" pitchFamily="34" charset="0"/>
              </a:rPr>
              <a:t> 112 õ¿¿</a:t>
            </a:r>
            <a:r>
              <a:rPr lang="en-US" sz="2400" dirty="0" err="1" smtClean="0">
                <a:latin typeface="Arial Mon" panose="020B0500000000000000" pitchFamily="34" charset="0"/>
                <a:cs typeface="Arial" pitchFamily="34" charset="0"/>
              </a:rPr>
              <a:t>õýä</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áàéäàã</a:t>
            </a:r>
            <a:r>
              <a:rPr lang="en-US" sz="2400" dirty="0" smtClean="0">
                <a:latin typeface="Arial Mon" panose="020B0500000000000000" pitchFamily="34" charset="0"/>
                <a:cs typeface="Arial" pitchFamily="34" charset="0"/>
              </a:rPr>
              <a:t>.</a:t>
            </a:r>
          </a:p>
          <a:p>
            <a:r>
              <a:rPr lang="en-US" sz="2400" dirty="0" smtClean="0">
                <a:latin typeface="Arial Mon" panose="020B0500000000000000" pitchFamily="34" charset="0"/>
                <a:cs typeface="Arial" pitchFamily="34" charset="0"/>
              </a:rPr>
              <a:t>¯</a:t>
            </a:r>
            <a:r>
              <a:rPr lang="en-US" sz="2400" dirty="0" err="1" smtClean="0">
                <a:latin typeface="Arial Mon" panose="020B0500000000000000" pitchFamily="34" charset="0"/>
                <a:cs typeface="Arial" pitchFamily="34" charset="0"/>
              </a:rPr>
              <a:t>äèéí</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öàéã</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òåíäåðò</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øàëãàðñàí</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áýëòãýí</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íèéë</a:t>
            </a:r>
            <a:r>
              <a:rPr lang="en-US" sz="2400" dirty="0" smtClean="0">
                <a:latin typeface="Arial Mon" panose="020B0500000000000000" pitchFamily="34" charset="0"/>
                <a:cs typeface="Arial" pitchFamily="34" charset="0"/>
              </a:rPr>
              <a:t>¿¿</a:t>
            </a:r>
            <a:r>
              <a:rPr lang="en-US" sz="2400" dirty="0" err="1" smtClean="0">
                <a:latin typeface="Arial Mon" panose="020B0500000000000000" pitchFamily="34" charset="0"/>
                <a:cs typeface="Arial" pitchFamily="34" charset="0"/>
              </a:rPr>
              <a:t>ëýã</a:t>
            </a:r>
            <a:r>
              <a:rPr lang="mn-MN" sz="2400" dirty="0" smtClean="0">
                <a:latin typeface="Arial Mon" panose="020B0500000000000000" pitchFamily="34" charset="0"/>
                <a:cs typeface="Arial" pitchFamily="34" charset="0"/>
              </a:rPr>
              <a:t>ч</a:t>
            </a:r>
            <a:r>
              <a:rPr lang="en-US" sz="2400" dirty="0" err="1" smtClean="0">
                <a:latin typeface="Arial Mon" panose="020B0500000000000000" pitchFamily="34" charset="0"/>
                <a:cs typeface="Arial" pitchFamily="34" charset="0"/>
              </a:rPr>
              <a:t>ýýñ</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õ¿íñíèé</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ìàòåðèàë</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àâ</a:t>
            </a:r>
            <a:r>
              <a:rPr lang="mn-MN" sz="2400" dirty="0">
                <a:latin typeface="Arial Mon" panose="020B0500000000000000" pitchFamily="34" charset="0"/>
                <a:cs typeface="Arial" pitchFamily="34" charset="0"/>
              </a:rPr>
              <a:t>ч</a:t>
            </a:r>
            <a:r>
              <a:rPr lang="en-US" sz="2400" dirty="0" smtClean="0">
                <a:latin typeface="Arial Mon" panose="020B0500000000000000" pitchFamily="34" charset="0"/>
                <a:cs typeface="Arial" pitchFamily="34" charset="0"/>
              </a:rPr>
              <a:t> </a:t>
            </a:r>
            <a:r>
              <a:rPr lang="en-US" sz="2400" dirty="0" smtClean="0">
                <a:latin typeface="Arial Mon" panose="020B0500000000000000" pitchFamily="34" charset="0"/>
                <a:cs typeface="Arial" pitchFamily="34" charset="0"/>
              </a:rPr>
              <a:t>7 </a:t>
            </a:r>
            <a:r>
              <a:rPr lang="en-US" sz="2400" dirty="0" err="1" smtClean="0">
                <a:latin typeface="Arial Mon" panose="020B0500000000000000" pitchFamily="34" charset="0"/>
                <a:cs typeface="Arial" pitchFamily="34" charset="0"/>
              </a:rPr>
              <a:t>õîíãèéí</a:t>
            </a:r>
            <a:r>
              <a:rPr lang="en-US" sz="2400" dirty="0" smtClean="0">
                <a:latin typeface="Arial Mon" panose="020B0500000000000000" pitchFamily="34" charset="0"/>
                <a:cs typeface="Arial" pitchFamily="34" charset="0"/>
              </a:rPr>
              <a:t> 3-í º</a:t>
            </a:r>
            <a:r>
              <a:rPr lang="en-US" sz="2400" dirty="0" err="1" smtClean="0">
                <a:latin typeface="Arial Mon" panose="020B0500000000000000" pitchFamily="34" charset="0"/>
                <a:cs typeface="Arial" pitchFamily="34" charset="0"/>
              </a:rPr>
              <a:t>äºðò</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íü</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õîîë</a:t>
            </a:r>
            <a:r>
              <a:rPr lang="en-US" sz="2400" dirty="0" smtClean="0">
                <a:latin typeface="Arial Mon" panose="020B0500000000000000" pitchFamily="34" charset="0"/>
                <a:cs typeface="Arial" pitchFamily="34" charset="0"/>
              </a:rPr>
              <a:t>, 2 º</a:t>
            </a:r>
            <a:r>
              <a:rPr lang="en-US" sz="2400" dirty="0" err="1" smtClean="0">
                <a:latin typeface="Arial Mon" panose="020B0500000000000000" pitchFamily="34" charset="0"/>
                <a:cs typeface="Arial" pitchFamily="34" charset="0"/>
              </a:rPr>
              <a:t>äºðò</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íü</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õóóðàé</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õ¿íñýýð</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õîîëëîäîã</a:t>
            </a:r>
            <a:r>
              <a:rPr lang="en-US" sz="2400" dirty="0" smtClean="0">
                <a:latin typeface="Arial Mon" panose="020B0500000000000000" pitchFamily="34" charset="0"/>
                <a:cs typeface="Arial" pitchFamily="34" charset="0"/>
              </a:rPr>
              <a:t>.</a:t>
            </a:r>
          </a:p>
          <a:p>
            <a:r>
              <a:rPr lang="en-US" sz="2400" dirty="0" smtClean="0">
                <a:latin typeface="Arial Mon" panose="020B0500000000000000" pitchFamily="34" charset="0"/>
                <a:cs typeface="Arial" pitchFamily="34" charset="0"/>
              </a:rPr>
              <a:t>ª</a:t>
            </a:r>
            <a:r>
              <a:rPr lang="en-US" sz="2400" dirty="0" err="1" smtClean="0">
                <a:latin typeface="Arial Mon" panose="020B0500000000000000" pitchFamily="34" charset="0"/>
                <a:cs typeface="Arial" pitchFamily="34" charset="0"/>
              </a:rPr>
              <a:t>ìíºõ</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îíû</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ã¿éöýòãýëýýñ</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õàðàõàä</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æèëä</a:t>
            </a:r>
            <a:r>
              <a:rPr lang="en-US" sz="2400" dirty="0" smtClean="0">
                <a:latin typeface="Arial Mon" panose="020B0500000000000000" pitchFamily="34" charset="0"/>
                <a:cs typeface="Arial" pitchFamily="34" charset="0"/>
              </a:rPr>
              <a:t> 185 </a:t>
            </a:r>
            <a:r>
              <a:rPr lang="en-US" sz="2400" dirty="0" err="1" smtClean="0">
                <a:latin typeface="Arial Mon" panose="020B0500000000000000" pitchFamily="34" charset="0"/>
                <a:cs typeface="Arial" pitchFamily="34" charset="0"/>
              </a:rPr>
              <a:t>õîíîã</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äèéí</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öàéã</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îëãîñîí</a:t>
            </a:r>
            <a:r>
              <a:rPr lang="en-US" sz="2400" dirty="0" smtClean="0">
                <a:latin typeface="Arial Mon" panose="020B0500000000000000" pitchFamily="34" charset="0"/>
                <a:cs typeface="Arial" pitchFamily="34" charset="0"/>
              </a:rPr>
              <a:t> </a:t>
            </a:r>
            <a:r>
              <a:rPr lang="en-US" sz="2400" dirty="0" err="1" smtClean="0">
                <a:latin typeface="Arial Mon" panose="020B0500000000000000" pitchFamily="34" charset="0"/>
                <a:cs typeface="Arial" pitchFamily="34" charset="0"/>
              </a:rPr>
              <a:t>áàéíà</a:t>
            </a:r>
            <a:r>
              <a:rPr lang="en-US" sz="2400" dirty="0" smtClean="0">
                <a:latin typeface="Arial Mon" panose="020B0500000000000000" pitchFamily="34" charset="0"/>
                <a:cs typeface="Arial" pitchFamily="34" charset="0"/>
              </a:rPr>
              <a:t>.</a:t>
            </a:r>
          </a:p>
          <a:p>
            <a:pPr marL="0" indent="0">
              <a:buNone/>
            </a:pPr>
            <a:endParaRPr lang="en-US" sz="1200" dirty="0">
              <a:latin typeface="Arial Mon" panose="020B0500000000000000" pitchFamily="34" charset="0"/>
              <a:cs typeface="Arial" pitchFamily="34" charset="0"/>
            </a:endParaRP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err="1" smtClean="0">
                <a:latin typeface="Arial Mon" panose="020B0500000000000000" pitchFamily="34" charset="0"/>
                <a:cs typeface="Arial" panose="020B0604020202020204" pitchFamily="34" charset="0"/>
              </a:rPr>
              <a:t>Äîòóóð</a:t>
            </a:r>
            <a:r>
              <a:rPr lang="en-US" sz="2000" dirty="0" smtClean="0">
                <a:latin typeface="Arial Mon" panose="020B0500000000000000" pitchFamily="34" charset="0"/>
                <a:cs typeface="Arial" panose="020B0604020202020204" pitchFamily="34" charset="0"/>
              </a:rPr>
              <a:t> </a:t>
            </a:r>
            <a:r>
              <a:rPr lang="en-US" sz="2000" dirty="0" err="1" smtClean="0">
                <a:latin typeface="Arial Mon" panose="020B0500000000000000" pitchFamily="34" charset="0"/>
                <a:cs typeface="Arial" panose="020B0604020202020204" pitchFamily="34" charset="0"/>
              </a:rPr>
              <a:t>áàéðíû</a:t>
            </a:r>
            <a:r>
              <a:rPr lang="en-US" sz="2000" dirty="0" smtClean="0">
                <a:latin typeface="Arial Mon" panose="020B0500000000000000" pitchFamily="34" charset="0"/>
                <a:cs typeface="Arial" panose="020B0604020202020204" pitchFamily="34" charset="0"/>
              </a:rPr>
              <a:t> ¿</a:t>
            </a:r>
            <a:r>
              <a:rPr lang="en-US" sz="2000" dirty="0" err="1" smtClean="0">
                <a:latin typeface="Arial Mon" panose="020B0500000000000000" pitchFamily="34" charset="0"/>
                <a:cs typeface="Arial" panose="020B0604020202020204" pitchFamily="34" charset="0"/>
              </a:rPr>
              <a:t>éë</a:t>
            </a:r>
            <a:r>
              <a:rPr lang="mn-MN" sz="2000" dirty="0" smtClean="0">
                <a:latin typeface="Arial Mon" panose="020B0500000000000000" pitchFamily="34" charset="0"/>
                <a:cs typeface="Arial" panose="020B0604020202020204" pitchFamily="34" charset="0"/>
              </a:rPr>
              <a:t>ч</a:t>
            </a:r>
            <a:r>
              <a:rPr lang="en-US" sz="2000" dirty="0" err="1" smtClean="0">
                <a:latin typeface="Arial Mon" panose="020B0500000000000000" pitchFamily="34" charset="0"/>
                <a:cs typeface="Arial" panose="020B0604020202020204" pitchFamily="34" charset="0"/>
              </a:rPr>
              <a:t>èëãýý</a:t>
            </a:r>
            <a:endParaRPr lang="en-US" sz="2000" dirty="0">
              <a:latin typeface="Arial Mon" panose="020B0500000000000000" pitchFamily="34" charset="0"/>
              <a:cs typeface="Arial" panose="020B0604020202020204" pitchFamily="34" charset="0"/>
            </a:endParaRPr>
          </a:p>
        </p:txBody>
      </p:sp>
      <p:sp>
        <p:nvSpPr>
          <p:cNvPr id="6" name="Text Box 11"/>
          <p:cNvSpPr txBox="1">
            <a:spLocks noChangeArrowheads="1"/>
          </p:cNvSpPr>
          <p:nvPr/>
        </p:nvSpPr>
        <p:spPr bwMode="auto">
          <a:xfrm>
            <a:off x="609600" y="1295400"/>
            <a:ext cx="8229600" cy="2031325"/>
          </a:xfrm>
          <a:prstGeom prst="rect">
            <a:avLst/>
          </a:prstGeom>
          <a:ln>
            <a:headEnd/>
            <a:tailEnd/>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wrap="square">
            <a:spAutoFit/>
          </a:bodyPr>
          <a:lstStyle/>
          <a:p>
            <a:pPr lvl="1" algn="just"/>
            <a:r>
              <a:rPr lang="en-US" sz="1400" b="1" dirty="0" smtClean="0">
                <a:latin typeface="Arial Mon" panose="020B0500000000000000" pitchFamily="34" charset="0"/>
                <a:cs typeface="Arial" pitchFamily="34" charset="0"/>
              </a:rPr>
              <a:t>1. </a:t>
            </a:r>
            <a:r>
              <a:rPr lang="en-US" sz="1400" b="1" dirty="0" err="1" smtClean="0">
                <a:latin typeface="Arial Mon" panose="020B0500000000000000" pitchFamily="34" charset="0"/>
                <a:cs typeface="Arial" pitchFamily="34" charset="0"/>
              </a:rPr>
              <a:t>Äîòóóð</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áàéðàíä</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íèéò</a:t>
            </a:r>
            <a:r>
              <a:rPr lang="en-US" sz="1400" b="1" dirty="0" smtClean="0">
                <a:latin typeface="Arial Mon" panose="020B0500000000000000" pitchFamily="34" charset="0"/>
                <a:cs typeface="Arial" pitchFamily="34" charset="0"/>
              </a:rPr>
              <a:t> 9-í </a:t>
            </a:r>
            <a:r>
              <a:rPr lang="en-US" sz="1400" b="1" dirty="0" err="1" smtClean="0">
                <a:latin typeface="Arial Mon" panose="020B0500000000000000" pitchFamily="34" charset="0"/>
                <a:cs typeface="Arial" pitchFamily="34" charset="0"/>
              </a:rPr>
              <a:t>îðîí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òîîòîé</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àæèëëàäàã</a:t>
            </a:r>
            <a:r>
              <a:rPr lang="en-US" sz="1400" b="1" dirty="0" smtClean="0">
                <a:latin typeface="Arial Mon" panose="020B0500000000000000" pitchFamily="34" charset="0"/>
                <a:cs typeface="Arial" pitchFamily="34" charset="0"/>
              </a:rPr>
              <a:t>.</a:t>
            </a:r>
          </a:p>
          <a:p>
            <a:pPr lvl="1" algn="just"/>
            <a:r>
              <a:rPr lang="en-US" sz="1400" b="1" dirty="0" smtClean="0">
                <a:latin typeface="Arial Mon" panose="020B0500000000000000" pitchFamily="34" charset="0"/>
                <a:cs typeface="Arial" pitchFamily="34" charset="0"/>
              </a:rPr>
              <a:t>2. </a:t>
            </a:r>
            <a:r>
              <a:rPr lang="en-US" sz="1400" b="1" dirty="0" err="1" smtClean="0">
                <a:latin typeface="Arial Mon" panose="020B0500000000000000" pitchFamily="34" charset="0"/>
                <a:cs typeface="Arial" pitchFamily="34" charset="0"/>
              </a:rPr>
              <a:t>Íèéò</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зарцуул</a:t>
            </a:r>
            <a:r>
              <a:rPr lang="en-US" sz="1400" b="1" dirty="0" err="1" smtClean="0">
                <a:latin typeface="Arial Mon" panose="020B0500000000000000" pitchFamily="34" charset="0"/>
                <a:cs typeface="Arial" pitchFamily="34" charset="0"/>
              </a:rPr>
              <a:t>ñàí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òºñºâ</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85076,01</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en-US" sz="1400" b="1" dirty="0" smtClean="0">
                <a:latin typeface="Arial Mon" panose="020B0500000000000000" pitchFamily="34" charset="0"/>
                <a:cs typeface="Arial" pitchFamily="34" charset="0"/>
              </a:rPr>
              <a:t> . ¯¿</a:t>
            </a:r>
            <a:r>
              <a:rPr lang="en-US" sz="1400" b="1" dirty="0" err="1" smtClean="0">
                <a:latin typeface="Arial Mon" panose="020B0500000000000000" pitchFamily="34" charset="0"/>
                <a:cs typeface="Arial" pitchFamily="34" charset="0"/>
              </a:rPr>
              <a:t>íýýñ</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õîîëíû</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зардалд</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24701,7 м</a:t>
            </a:r>
            <a:r>
              <a:rPr lang="en-US" sz="1400" b="1" dirty="0" err="1" smtClean="0">
                <a:latin typeface="Arial Mon" panose="020B0500000000000000" pitchFamily="34" charset="0"/>
                <a:cs typeface="Arial" pitchFamily="34" charset="0"/>
              </a:rPr>
              <a:t>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en-US" sz="1400" b="1" dirty="0" smtClean="0">
                <a:latin typeface="Arial Mon" panose="020B0500000000000000" pitchFamily="34" charset="0"/>
                <a:cs typeface="Arial" pitchFamily="34" charset="0"/>
              </a:rPr>
              <a:t>.</a:t>
            </a:r>
          </a:p>
          <a:p>
            <a:pPr lvl="1" algn="just"/>
            <a:r>
              <a:rPr lang="en-US" sz="1400" b="1" dirty="0" smtClean="0">
                <a:latin typeface="Arial Mon" panose="020B0500000000000000" pitchFamily="34" charset="0"/>
                <a:cs typeface="Arial" pitchFamily="34" charset="0"/>
              </a:rPr>
              <a:t>3. </a:t>
            </a:r>
            <a:r>
              <a:rPr lang="mn-MN" sz="1400" b="1" dirty="0" smtClean="0">
                <a:latin typeface="Arial Mon" panose="020B0500000000000000" pitchFamily="34" charset="0"/>
                <a:cs typeface="Arial" pitchFamily="34" charset="0"/>
              </a:rPr>
              <a:t>Урсгал засварт 800,0 мянган, нормын хувцас 30,0 мянган ,эм </a:t>
            </a:r>
            <a:r>
              <a:rPr lang="mn-MN" sz="1400" b="1" dirty="0" smtClean="0">
                <a:latin typeface="Arial Mon" panose="020B0500000000000000" pitchFamily="34" charset="0"/>
                <a:cs typeface="Arial" pitchFamily="34" charset="0"/>
              </a:rPr>
              <a:t>120,0 </a:t>
            </a:r>
            <a:r>
              <a:rPr lang="mn-MN" sz="1400" b="1" dirty="0" smtClean="0">
                <a:latin typeface="Arial Mon" panose="020B0500000000000000" pitchFamily="34" charset="0"/>
                <a:cs typeface="Arial" pitchFamily="34" charset="0"/>
              </a:rPr>
              <a:t>мянган төгрөг тус бүрийг зарцуулсан,</a:t>
            </a:r>
            <a:endParaRPr lang="en-US" sz="1400" b="1" dirty="0" smtClean="0">
              <a:latin typeface="Arial Mon" panose="020B0500000000000000" pitchFamily="34" charset="0"/>
              <a:cs typeface="Arial" pitchFamily="34" charset="0"/>
            </a:endParaRPr>
          </a:p>
          <a:p>
            <a:pPr lvl="1" algn="just"/>
            <a:r>
              <a:rPr lang="en-US" sz="1400" b="1" dirty="0" smtClean="0">
                <a:latin typeface="Arial Mon" panose="020B0500000000000000" pitchFamily="34" charset="0"/>
                <a:cs typeface="Arial" pitchFamily="34" charset="0"/>
              </a:rPr>
              <a:t>4. </a:t>
            </a:r>
            <a:r>
              <a:rPr lang="en-US" sz="1400" b="1" dirty="0" err="1" smtClean="0">
                <a:latin typeface="Arial Mon" panose="020B0500000000000000" pitchFamily="34" charset="0"/>
                <a:cs typeface="Arial" pitchFamily="34" charset="0"/>
              </a:rPr>
              <a:t>Öàëèíä</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53339,95</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en-US" sz="1400" b="1" dirty="0" smtClean="0">
                <a:latin typeface="Arial Mon" panose="020B0500000000000000" pitchFamily="34" charset="0"/>
                <a:cs typeface="Arial" pitchFamily="34" charset="0"/>
              </a:rPr>
              <a:t>, ¿ð </a:t>
            </a:r>
            <a:r>
              <a:rPr lang="en-US" sz="1400" b="1" dirty="0" err="1" smtClean="0">
                <a:latin typeface="Arial Mon" panose="020B0500000000000000" pitchFamily="34" charset="0"/>
                <a:cs typeface="Arial" pitchFamily="34" charset="0"/>
              </a:rPr>
              <a:t>ä¿íãèéí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óðàìøóóëàë</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4800,0</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endParaRPr lang="en-US" sz="1400" b="1" dirty="0" smtClean="0">
              <a:latin typeface="Arial Mon" panose="020B0500000000000000" pitchFamily="34" charset="0"/>
              <a:cs typeface="Arial" pitchFamily="34" charset="0"/>
            </a:endParaRPr>
          </a:p>
          <a:p>
            <a:pPr lvl="1" algn="just"/>
            <a:r>
              <a:rPr lang="mn-MN" sz="1400" b="1" dirty="0" smtClean="0">
                <a:latin typeface="Arial Mon" panose="020B0500000000000000" pitchFamily="34" charset="0"/>
                <a:cs typeface="Arial" pitchFamily="34" charset="0"/>
              </a:rPr>
              <a:t>НДШ-д 5699,4 мянган төгрөг зарцуулж </a:t>
            </a:r>
            <a:r>
              <a:rPr lang="en-US" sz="1400" b="1" dirty="0" smtClean="0">
                <a:latin typeface="Arial Mon" panose="020B0500000000000000" pitchFamily="34" charset="0"/>
                <a:cs typeface="Arial" pitchFamily="34" charset="0"/>
              </a:rPr>
              <a:t>/</a:t>
            </a:r>
            <a:r>
              <a:rPr lang="en-US" sz="1400" b="1" dirty="0" err="1" smtClean="0">
                <a:latin typeface="Arial Mon" panose="020B0500000000000000" pitchFamily="34" charset="0"/>
                <a:cs typeface="Arial" pitchFamily="34" charset="0"/>
              </a:rPr>
              <a:t>æèëèéí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öàëèíã</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õ¿íýãòýýð</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õàðóóëàâ</a:t>
            </a:r>
            <a:r>
              <a:rPr lang="en-US" sz="1400" b="1" dirty="0" smtClean="0">
                <a:latin typeface="Arial Mon" panose="020B0500000000000000" pitchFamily="34" charset="0"/>
                <a:cs typeface="Arial" pitchFamily="34" charset="0"/>
              </a:rPr>
              <a:t>/</a:t>
            </a:r>
          </a:p>
          <a:p>
            <a:pPr lvl="1" algn="just"/>
            <a:r>
              <a:rPr lang="en-US" sz="1400" b="1" dirty="0" smtClean="0">
                <a:latin typeface="Arial Mon" panose="020B0500000000000000" pitchFamily="34" charset="0"/>
                <a:cs typeface="Arial" pitchFamily="34" charset="0"/>
              </a:rPr>
              <a:t>5. </a:t>
            </a:r>
            <a:r>
              <a:rPr lang="en-US" sz="1400" b="1" dirty="0" err="1" smtClean="0">
                <a:latin typeface="Arial Mon" panose="020B0500000000000000" pitchFamily="34" charset="0"/>
                <a:cs typeface="Arial" pitchFamily="34" charset="0"/>
              </a:rPr>
              <a:t>Íîðìàòèâààð</a:t>
            </a:r>
            <a:r>
              <a:rPr lang="en-US" sz="1400" b="1" dirty="0" smtClean="0">
                <a:latin typeface="Arial Mon" panose="020B0500000000000000" pitchFamily="34" charset="0"/>
                <a:cs typeface="Arial" pitchFamily="34" charset="0"/>
              </a:rPr>
              <a:t> º</a:t>
            </a:r>
            <a:r>
              <a:rPr lang="en-US" sz="1400" b="1" dirty="0" err="1" smtClean="0">
                <a:latin typeface="Arial Mon" panose="020B0500000000000000" pitchFamily="34" charset="0"/>
                <a:cs typeface="Arial" pitchFamily="34" charset="0"/>
              </a:rPr>
              <a:t>äºðò</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áàéðíû</a:t>
            </a:r>
            <a:r>
              <a:rPr lang="en-US" sz="1400" b="1" dirty="0" smtClean="0">
                <a:latin typeface="Arial Mon" panose="020B0500000000000000" pitchFamily="34" charset="0"/>
                <a:cs typeface="Arial" pitchFamily="34" charset="0"/>
              </a:rPr>
              <a:t> 1 õ¿¿</a:t>
            </a:r>
            <a:r>
              <a:rPr lang="en-US" sz="1400" b="1" dirty="0" err="1" smtClean="0">
                <a:latin typeface="Arial Mon" panose="020B0500000000000000" pitchFamily="34" charset="0"/>
                <a:cs typeface="Arial" pitchFamily="34" charset="0"/>
              </a:rPr>
              <a:t>õýä</a:t>
            </a:r>
            <a:r>
              <a:rPr lang="en-US" sz="1400" b="1" dirty="0" smtClean="0">
                <a:latin typeface="Arial Mon" panose="020B0500000000000000" pitchFamily="34" charset="0"/>
                <a:cs typeface="Arial" pitchFamily="34" charset="0"/>
              </a:rPr>
              <a:t> 2315 </a:t>
            </a:r>
            <a:r>
              <a:rPr lang="en-US" sz="1400" b="1" dirty="0" err="1" smtClean="0">
                <a:latin typeface="Arial Mon" panose="020B0500000000000000" pitchFamily="34" charset="0"/>
                <a:cs typeface="Arial" pitchFamily="34" charset="0"/>
              </a:rPr>
              <a:t>òºãðºã</a:t>
            </a:r>
            <a:r>
              <a:rPr lang="en-US" sz="1400" b="1" dirty="0" smtClean="0">
                <a:latin typeface="Arial Mon" panose="020B0500000000000000" pitchFamily="34" charset="0"/>
                <a:cs typeface="Arial" pitchFamily="34" charset="0"/>
              </a:rPr>
              <a:t>ººð </a:t>
            </a:r>
            <a:r>
              <a:rPr lang="en-US" sz="1400" b="1" dirty="0" err="1" smtClean="0">
                <a:latin typeface="Arial Mon" panose="020B0500000000000000" pitchFamily="34" charset="0"/>
                <a:cs typeface="Arial" pitchFamily="34" charset="0"/>
              </a:rPr>
              <a:t>õîîëëîäîã</a:t>
            </a:r>
            <a:r>
              <a:rPr lang="en-US" sz="1400" b="1" dirty="0" smtClean="0">
                <a:latin typeface="Arial Mon" panose="020B0500000000000000" pitchFamily="34" charset="0"/>
                <a:cs typeface="Arial" pitchFamily="34" charset="0"/>
              </a:rPr>
              <a:t>. 201</a:t>
            </a:r>
            <a:r>
              <a:rPr lang="mn-MN" sz="1400" b="1" dirty="0" smtClean="0">
                <a:latin typeface="Arial Mon" panose="020B0500000000000000" pitchFamily="34" charset="0"/>
                <a:cs typeface="Arial" pitchFamily="34" charset="0"/>
              </a:rPr>
              <a:t>7</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îíä</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56</a:t>
            </a:r>
            <a:r>
              <a:rPr lang="en-US" sz="1400" b="1" dirty="0" smtClean="0">
                <a:latin typeface="Arial Mon" panose="020B0500000000000000" pitchFamily="34" charset="0"/>
                <a:cs typeface="Arial" pitchFamily="34" charset="0"/>
              </a:rPr>
              <a:t> õ¿¿</a:t>
            </a:r>
            <a:r>
              <a:rPr lang="en-US" sz="1400" b="1" dirty="0" err="1" smtClean="0">
                <a:latin typeface="Arial Mon" panose="020B0500000000000000" pitchFamily="34" charset="0"/>
                <a:cs typeface="Arial" pitchFamily="34" charset="0"/>
              </a:rPr>
              <a:t>õäèéã</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245 хоног </a:t>
            </a:r>
            <a:r>
              <a:rPr lang="en-US" sz="1400" b="1" dirty="0" err="1" smtClean="0">
                <a:latin typeface="Arial Mon" panose="020B0500000000000000" pitchFamily="34" charset="0"/>
                <a:cs typeface="Arial" pitchFamily="34" charset="0"/>
              </a:rPr>
              <a:t>õîîë</a:t>
            </a:r>
            <a:r>
              <a:rPr lang="mn-MN" sz="1400" b="1" dirty="0" smtClean="0">
                <a:latin typeface="Arial Mon" panose="020B0500000000000000" pitchFamily="34" charset="0"/>
                <a:cs typeface="Arial" pitchFamily="34" charset="0"/>
              </a:rPr>
              <a:t> хүнсээр хангасан</a:t>
            </a:r>
            <a:r>
              <a:rPr lang="en-US" sz="1400" b="1" dirty="0" smtClean="0">
                <a:latin typeface="Arial Mon" panose="020B0500000000000000" pitchFamily="34" charset="0"/>
                <a:cs typeface="Arial" pitchFamily="34" charset="0"/>
              </a:rPr>
              <a:t>.      </a:t>
            </a:r>
            <a:endParaRPr lang="mn-MN" sz="1400" b="1" dirty="0" smtClean="0">
              <a:latin typeface="Arial Mon" panose="020B0500000000000000"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508441484"/>
              </p:ext>
            </p:extLst>
          </p:nvPr>
        </p:nvGraphicFramePr>
        <p:xfrm>
          <a:off x="609600" y="3657600"/>
          <a:ext cx="8229600" cy="2514601"/>
        </p:xfrm>
        <a:graphic>
          <a:graphicData uri="http://schemas.openxmlformats.org/drawingml/2006/table">
            <a:tbl>
              <a:tblPr/>
              <a:tblGrid>
                <a:gridCol w="372966"/>
                <a:gridCol w="1427005"/>
                <a:gridCol w="1058093"/>
                <a:gridCol w="956742"/>
                <a:gridCol w="766204"/>
                <a:gridCol w="1037821"/>
                <a:gridCol w="1037821"/>
                <a:gridCol w="1572948"/>
              </a:tblGrid>
              <a:tr h="396050">
                <a:tc>
                  <a:txBody>
                    <a:bodyPr/>
                    <a:lstStyle/>
                    <a:p>
                      <a:pPr algn="ctr" fontAlgn="ctr"/>
                      <a:r>
                        <a:rPr lang="en-US" sz="1050" b="0" i="0" u="none" strike="noStrike" dirty="0">
                          <a:solidFill>
                            <a:srgbClr val="000000"/>
                          </a:solidFill>
                          <a:effectLst/>
                          <a:latin typeface="Arial Mon"/>
                        </a:rPr>
                        <a:t>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50" b="0" i="0" u="none" strike="noStrike">
                          <a:solidFill>
                            <a:srgbClr val="000000"/>
                          </a:solidFill>
                          <a:effectLst/>
                          <a:latin typeface="Arial Mon"/>
                        </a:rPr>
                        <a:t>Дотуур байр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¯íäñýí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Arial Mon"/>
                        </a:rPr>
                        <a:t>90-ð </a:t>
                      </a:r>
                      <a:r>
                        <a:rPr lang="en-US" sz="1050" b="0" i="0" u="none" strike="noStrike" dirty="0" err="1">
                          <a:solidFill>
                            <a:srgbClr val="000000"/>
                          </a:solidFill>
                          <a:effectLst/>
                          <a:latin typeface="Arial Mon"/>
                        </a:rPr>
                        <a:t>òîãòîîë</a:t>
                      </a:r>
                      <a:endParaRPr lang="en-US" sz="105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çýðýã</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Ñàðûí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Æèëèéí öàëèí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Mon" panose="020B0500000000000000" pitchFamily="34" charset="0"/>
                        </a:rPr>
                        <a:t>4-í </a:t>
                      </a:r>
                      <a:r>
                        <a:rPr lang="en-US" sz="1200" b="0" i="0" u="none" strike="noStrike" dirty="0" err="1">
                          <a:solidFill>
                            <a:srgbClr val="000000"/>
                          </a:solidFill>
                          <a:effectLst/>
                          <a:latin typeface="Arial Mon" panose="020B0500000000000000" pitchFamily="34" charset="0"/>
                        </a:rPr>
                        <a:t>óëèðàëä</a:t>
                      </a:r>
                      <a:r>
                        <a:rPr lang="en-US" sz="1200" b="0" i="0" u="none" strike="noStrike" dirty="0">
                          <a:solidFill>
                            <a:srgbClr val="000000"/>
                          </a:solidFill>
                          <a:effectLst/>
                          <a:latin typeface="Arial Mon" panose="020B0500000000000000" pitchFamily="34" charset="0"/>
                        </a:rPr>
                        <a:t> </a:t>
                      </a:r>
                      <a:r>
                        <a:rPr lang="en-US" sz="1200" b="0" i="0" u="none" strike="noStrike" dirty="0" err="1">
                          <a:solidFill>
                            <a:srgbClr val="000000"/>
                          </a:solidFill>
                          <a:effectLst/>
                          <a:latin typeface="Arial Mon" panose="020B0500000000000000" pitchFamily="34" charset="0"/>
                        </a:rPr>
                        <a:t>îëãîõ</a:t>
                      </a:r>
                      <a:r>
                        <a:rPr lang="en-US" sz="1200" b="0" i="0" u="none" strike="noStrike" dirty="0">
                          <a:solidFill>
                            <a:srgbClr val="000000"/>
                          </a:solidFill>
                          <a:effectLst/>
                          <a:latin typeface="Arial Mon" panose="020B0500000000000000" pitchFamily="34" charset="0"/>
                        </a:rPr>
                        <a:t> ¿ð </a:t>
                      </a:r>
                      <a:r>
                        <a:rPr lang="en-US" sz="1200" b="0" i="0" u="none" strike="noStrike" dirty="0" err="1">
                          <a:solidFill>
                            <a:srgbClr val="000000"/>
                          </a:solidFill>
                          <a:effectLst/>
                          <a:latin typeface="Arial Mon" panose="020B0500000000000000" pitchFamily="34" charset="0"/>
                        </a:rPr>
                        <a:t>ä¿íãèéí</a:t>
                      </a:r>
                      <a:r>
                        <a:rPr lang="en-US" sz="1200" b="0" i="0" u="none" strike="noStrike" dirty="0">
                          <a:solidFill>
                            <a:srgbClr val="000000"/>
                          </a:solidFill>
                          <a:effectLst/>
                          <a:latin typeface="Arial Mon" panose="020B0500000000000000" pitchFamily="34" charset="0"/>
                        </a:rPr>
                        <a:t> </a:t>
                      </a:r>
                      <a:r>
                        <a:rPr lang="en-US" sz="1200" b="0" i="0" u="none" strike="noStrike" dirty="0" err="1">
                          <a:solidFill>
                            <a:srgbClr val="000000"/>
                          </a:solidFill>
                          <a:effectLst/>
                          <a:latin typeface="Arial Mon" panose="020B0500000000000000" pitchFamily="34" charset="0"/>
                        </a:rPr>
                        <a:t>óðàìøóóëàë</a:t>
                      </a:r>
                      <a:endParaRPr lang="en-US" sz="1200" b="0" i="0" u="none" strike="noStrike" dirty="0">
                        <a:solidFill>
                          <a:srgbClr val="000000"/>
                        </a:solidFill>
                        <a:effectLst/>
                        <a:latin typeface="Arial Mon" panose="020B0500000000000000"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sz="1050" b="0" i="0" u="none" strike="noStrike">
                          <a:solidFill>
                            <a:srgbClr val="000000"/>
                          </a:solidFill>
                          <a:effectLst/>
                          <a:latin typeface="Arial Mo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Ë.Ãàíáîëä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563430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56343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619773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50" b="0" i="0" u="none" strike="noStrike" dirty="0" smtClean="0">
                          <a:solidFill>
                            <a:srgbClr val="000000"/>
                          </a:solidFill>
                          <a:effectLst/>
                          <a:latin typeface="Arial Mon"/>
                        </a:rPr>
                        <a:t>8004565</a:t>
                      </a:r>
                      <a:endParaRPr lang="en-US" sz="105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200" b="0" i="0" u="none" strike="noStrike" dirty="0" smtClean="0">
                          <a:solidFill>
                            <a:srgbClr val="000000"/>
                          </a:solidFill>
                          <a:effectLst/>
                          <a:latin typeface="Arial"/>
                        </a:rPr>
                        <a:t>6</a:t>
                      </a:r>
                      <a:r>
                        <a:rPr lang="en-US" sz="1200" b="0" i="0" u="none" strike="noStrike" dirty="0" smtClean="0">
                          <a:solidFill>
                            <a:srgbClr val="000000"/>
                          </a:solidFill>
                          <a:effectLst/>
                          <a:latin typeface="Arial"/>
                        </a:rPr>
                        <a:t>88802</a:t>
                      </a:r>
                      <a:endParaRPr lang="en-US" sz="12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sz="1050" b="0" i="0" u="none" strike="noStrike">
                          <a:solidFill>
                            <a:srgbClr val="000000"/>
                          </a:solidFill>
                          <a:effectLst/>
                          <a:latin typeface="Arial Mo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È.Çîëçàÿà</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402075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Arial Mon"/>
                        </a:rPr>
                        <a:t>402075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50" b="0" i="0" u="none" strike="noStrike" dirty="0" smtClean="0">
                          <a:solidFill>
                            <a:srgbClr val="000000"/>
                          </a:solidFill>
                          <a:effectLst/>
                          <a:latin typeface="Arial Mon"/>
                        </a:rPr>
                        <a:t>5392189</a:t>
                      </a:r>
                      <a:endParaRPr lang="en-US" sz="105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200" b="0" i="0" u="none" strike="noStrike" dirty="0" smtClean="0">
                          <a:solidFill>
                            <a:srgbClr val="000000"/>
                          </a:solidFill>
                          <a:effectLst/>
                          <a:latin typeface="Arial"/>
                        </a:rPr>
                        <a:t>4</a:t>
                      </a:r>
                      <a:r>
                        <a:rPr lang="en-US" sz="1200" b="0" i="0" u="none" strike="noStrike" dirty="0" smtClean="0">
                          <a:solidFill>
                            <a:srgbClr val="000000"/>
                          </a:solidFill>
                          <a:effectLst/>
                          <a:latin typeface="Arial"/>
                        </a:rPr>
                        <a:t>62905</a:t>
                      </a:r>
                      <a:endParaRPr lang="en-US" sz="12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sz="1050" b="0" i="0" u="none" strike="noStrike">
                          <a:solidFill>
                            <a:srgbClr val="000000"/>
                          </a:solidFill>
                          <a:effectLst/>
                          <a:latin typeface="Arial Mo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Ö.Îòãîíáàÿð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431190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43119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474309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50" b="0" i="0" u="none" strike="noStrike" dirty="0" smtClean="0">
                          <a:solidFill>
                            <a:srgbClr val="000000"/>
                          </a:solidFill>
                          <a:effectLst/>
                          <a:latin typeface="Arial Mon"/>
                        </a:rPr>
                        <a:t>6258997</a:t>
                      </a:r>
                      <a:endParaRPr lang="en-US" sz="105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200" b="0" i="0" u="none" strike="noStrike" dirty="0" smtClean="0">
                          <a:solidFill>
                            <a:srgbClr val="000000"/>
                          </a:solidFill>
                          <a:effectLst/>
                          <a:latin typeface="Arial"/>
                        </a:rPr>
                        <a:t>5</a:t>
                      </a:r>
                      <a:r>
                        <a:rPr lang="en-US" sz="1200" b="0" i="0" u="none" strike="noStrike" dirty="0" smtClean="0">
                          <a:solidFill>
                            <a:srgbClr val="000000"/>
                          </a:solidFill>
                          <a:effectLst/>
                          <a:latin typeface="Arial"/>
                        </a:rPr>
                        <a:t>03666</a:t>
                      </a:r>
                      <a:endParaRPr lang="en-US" sz="12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sz="1050" b="0" i="0" u="none" strike="noStrike">
                          <a:solidFill>
                            <a:srgbClr val="000000"/>
                          </a:solidFill>
                          <a:effectLst/>
                          <a:latin typeface="Arial Mo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50" b="0" i="0" u="none" strike="noStrike">
                          <a:solidFill>
                            <a:srgbClr val="000000"/>
                          </a:solidFill>
                          <a:effectLst/>
                          <a:latin typeface="Arial Mon"/>
                        </a:rPr>
                        <a:t>Ч.Даваахүү</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396798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396798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50" b="0" i="0" u="none" strike="noStrike" dirty="0" smtClean="0">
                          <a:solidFill>
                            <a:srgbClr val="000000"/>
                          </a:solidFill>
                          <a:effectLst/>
                          <a:latin typeface="Arial Mon"/>
                        </a:rPr>
                        <a:t>5328865</a:t>
                      </a:r>
                      <a:endParaRPr lang="en-US" sz="105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a:rPr>
                        <a:t>555517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sz="1050" b="0" i="0" u="none" strike="noStrike">
                          <a:solidFill>
                            <a:srgbClr val="000000"/>
                          </a:solidFill>
                          <a:effectLst/>
                          <a:latin typeface="Arial Mon"/>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Ò.Òîãîîõ¿¿</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402075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402075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50" b="0" i="0" u="none" strike="noStrike" dirty="0" smtClean="0">
                          <a:solidFill>
                            <a:srgbClr val="000000"/>
                          </a:solidFill>
                          <a:effectLst/>
                          <a:latin typeface="Arial Mon"/>
                        </a:rPr>
                        <a:t>5392189</a:t>
                      </a:r>
                      <a:endParaRPr lang="en-US" sz="105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200" b="0" i="0" u="none" strike="noStrike" dirty="0" smtClean="0">
                          <a:solidFill>
                            <a:srgbClr val="000000"/>
                          </a:solidFill>
                          <a:effectLst/>
                          <a:latin typeface="Arial"/>
                        </a:rPr>
                        <a:t>4</a:t>
                      </a:r>
                      <a:r>
                        <a:rPr lang="en-US" sz="1200" b="0" i="0" u="none" strike="noStrike" dirty="0" smtClean="0">
                          <a:solidFill>
                            <a:srgbClr val="000000"/>
                          </a:solidFill>
                          <a:effectLst/>
                          <a:latin typeface="Arial"/>
                        </a:rPr>
                        <a:t>62905</a:t>
                      </a:r>
                      <a:endParaRPr lang="en-US" sz="12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sz="1050" b="0" i="0" u="none" strike="noStrike">
                          <a:solidFill>
                            <a:srgbClr val="000000"/>
                          </a:solidFill>
                          <a:effectLst/>
                          <a:latin typeface="Arial Mon"/>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Å.Àðèóíòóÿà</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396798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396798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50" b="0" i="0" u="none" strike="noStrike" dirty="0" smtClean="0">
                          <a:solidFill>
                            <a:srgbClr val="000000"/>
                          </a:solidFill>
                          <a:effectLst/>
                          <a:latin typeface="Arial Mon"/>
                        </a:rPr>
                        <a:t>5328865</a:t>
                      </a:r>
                      <a:endParaRPr lang="en-US" sz="105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200" b="0" i="0" u="none" strike="noStrike" dirty="0" smtClean="0">
                          <a:solidFill>
                            <a:srgbClr val="000000"/>
                          </a:solidFill>
                          <a:effectLst/>
                          <a:latin typeface="Arial"/>
                        </a:rPr>
                        <a:t>4</a:t>
                      </a:r>
                      <a:r>
                        <a:rPr lang="en-US" sz="1200" b="0" i="0" u="none" strike="noStrike" dirty="0" smtClean="0">
                          <a:solidFill>
                            <a:srgbClr val="000000"/>
                          </a:solidFill>
                          <a:effectLst/>
                          <a:latin typeface="Arial"/>
                        </a:rPr>
                        <a:t>55517</a:t>
                      </a:r>
                      <a:endParaRPr lang="en-US" sz="12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sz="1050" b="0" i="0" u="none" strike="noStrike">
                          <a:solidFill>
                            <a:srgbClr val="000000"/>
                          </a:solidFill>
                          <a:effectLst/>
                          <a:latin typeface="Arial Mon"/>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Á.Áîëîðìàà</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380041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380041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50" b="0" i="0" u="none" strike="noStrike" dirty="0" smtClean="0">
                          <a:solidFill>
                            <a:srgbClr val="000000"/>
                          </a:solidFill>
                          <a:effectLst/>
                          <a:latin typeface="Arial Mon"/>
                        </a:rPr>
                        <a:t>5127781</a:t>
                      </a:r>
                      <a:endParaRPr lang="en-US" sz="105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Arial"/>
                        </a:rPr>
                        <a:t>5</a:t>
                      </a:r>
                      <a:r>
                        <a:rPr lang="mn-MN" sz="1200" b="0" i="0" u="none" strike="noStrike" dirty="0" smtClean="0">
                          <a:solidFill>
                            <a:srgbClr val="000000"/>
                          </a:solidFill>
                          <a:effectLst/>
                          <a:latin typeface="Arial"/>
                        </a:rPr>
                        <a:t>14072</a:t>
                      </a:r>
                      <a:endParaRPr lang="en-US" sz="12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sz="1050" b="0" i="0" u="none" strike="noStrike">
                          <a:solidFill>
                            <a:srgbClr val="000000"/>
                          </a:solidFill>
                          <a:effectLst/>
                          <a:latin typeface="Arial Mon"/>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Ã.Áîëîðöýöýã</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500784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50078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550862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50" b="0" i="0" u="none" strike="noStrike" dirty="0" smtClean="0">
                          <a:solidFill>
                            <a:srgbClr val="000000"/>
                          </a:solidFill>
                          <a:effectLst/>
                          <a:latin typeface="Arial Mon"/>
                        </a:rPr>
                        <a:t>7177637</a:t>
                      </a:r>
                      <a:endParaRPr lang="en-US" sz="105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200" b="0" i="0" u="none" strike="noStrike" dirty="0" smtClean="0">
                          <a:solidFill>
                            <a:srgbClr val="000000"/>
                          </a:solidFill>
                          <a:effectLst/>
                          <a:latin typeface="Arial"/>
                        </a:rPr>
                        <a:t>6</a:t>
                      </a:r>
                      <a:r>
                        <a:rPr lang="en-US" sz="1200" b="0" i="0" u="none" strike="noStrike" dirty="0" smtClean="0">
                          <a:solidFill>
                            <a:srgbClr val="000000"/>
                          </a:solidFill>
                          <a:effectLst/>
                          <a:latin typeface="Arial"/>
                        </a:rPr>
                        <a:t>01098</a:t>
                      </a:r>
                      <a:endParaRPr lang="en-US" sz="12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sz="1050" b="0" i="0" u="none" strike="noStrike">
                          <a:solidFill>
                            <a:srgbClr val="000000"/>
                          </a:solidFill>
                          <a:effectLst/>
                          <a:latin typeface="Arial Mon"/>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Á.Îþóíãýðýë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396798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Arial Mon"/>
                        </a:rPr>
                        <a:t>396798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50" b="0" i="0" u="none" strike="noStrike" dirty="0" smtClean="0">
                          <a:solidFill>
                            <a:srgbClr val="000000"/>
                          </a:solidFill>
                          <a:effectLst/>
                          <a:latin typeface="Arial Mon"/>
                        </a:rPr>
                        <a:t>5328865</a:t>
                      </a:r>
                      <a:endParaRPr lang="en-US" sz="1050" b="0"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a:rPr>
                        <a:t>555517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601">
                <a:tc>
                  <a:txBody>
                    <a:bodyPr/>
                    <a:lstStyle/>
                    <a:p>
                      <a:pPr algn="ctr" fontAlgn="ctr"/>
                      <a:r>
                        <a:rPr lang="en-US" sz="1050" b="0" i="0" u="none" strike="noStrike">
                          <a:solidFill>
                            <a:srgbClr val="000000"/>
                          </a:solidFill>
                          <a:effectLst/>
                          <a:latin typeface="Arial Mo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a:solidFill>
                            <a:srgbClr val="000000"/>
                          </a:solidFill>
                          <a:effectLst/>
                          <a:latin typeface="Arial Mon"/>
                        </a:rPr>
                        <a:t>ä¿í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a:solidFill>
                            <a:srgbClr val="000000"/>
                          </a:solidFill>
                          <a:effectLst/>
                          <a:latin typeface="Arial Mon"/>
                        </a:rPr>
                        <a:t>3869989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a:solidFill>
                            <a:srgbClr val="000000"/>
                          </a:solidFill>
                          <a:effectLst/>
                          <a:latin typeface="Arial Mon"/>
                        </a:rPr>
                        <a:t>106421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a:solidFill>
                            <a:srgbClr val="000000"/>
                          </a:solidFill>
                          <a:effectLst/>
                          <a:latin typeface="Arial Mon"/>
                        </a:rPr>
                        <a:t>43119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a:solidFill>
                            <a:srgbClr val="000000"/>
                          </a:solidFill>
                          <a:effectLst/>
                          <a:latin typeface="Arial Mon"/>
                        </a:rPr>
                        <a:t>4019529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50" b="1" i="0" u="none" strike="noStrike" dirty="0" smtClean="0">
                          <a:solidFill>
                            <a:srgbClr val="000000"/>
                          </a:solidFill>
                          <a:effectLst/>
                          <a:latin typeface="Arial Mon"/>
                        </a:rPr>
                        <a:t>53339,950</a:t>
                      </a:r>
                      <a:endParaRPr lang="en-US" sz="1050" b="1"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50" b="1" i="0" u="none" strike="noStrike" dirty="0" smtClean="0">
                          <a:solidFill>
                            <a:srgbClr val="000000"/>
                          </a:solidFill>
                          <a:effectLst/>
                          <a:latin typeface="Arial Mon"/>
                        </a:rPr>
                        <a:t>4800000</a:t>
                      </a:r>
                      <a:endParaRPr lang="en-US" sz="1050" b="1" i="0" u="none" strike="noStrike" dirty="0">
                        <a:solidFill>
                          <a:srgbClr val="000000"/>
                        </a:solidFill>
                        <a:effectLst/>
                        <a:latin typeface="Arial Mo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err="1" smtClean="0">
                <a:latin typeface="Arial Mon" panose="020B0500000000000000" pitchFamily="34" charset="0"/>
                <a:cs typeface="Arial" pitchFamily="34" charset="0"/>
              </a:rPr>
              <a:t>Áîëîâñðîëûí</a:t>
            </a:r>
            <a:r>
              <a:rPr lang="en-US" sz="1800" dirty="0" smtClean="0">
                <a:latin typeface="Arial Mon" panose="020B0500000000000000" pitchFamily="34" charset="0"/>
                <a:cs typeface="Arial" pitchFamily="34" charset="0"/>
              </a:rPr>
              <a:t> </a:t>
            </a:r>
            <a:r>
              <a:rPr lang="en-US" sz="1800" dirty="0" err="1" smtClean="0">
                <a:latin typeface="Arial Mon" panose="020B0500000000000000" pitchFamily="34" charset="0"/>
                <a:cs typeface="Arial" pitchFamily="34" charset="0"/>
              </a:rPr>
              <a:t>ñòàíäàðò,ñóðãàëòûí</a:t>
            </a:r>
            <a:r>
              <a:rPr lang="en-US" sz="1800" dirty="0" smtClean="0">
                <a:latin typeface="Arial Mon" panose="020B0500000000000000" pitchFamily="34" charset="0"/>
                <a:cs typeface="Arial" pitchFamily="34" charset="0"/>
              </a:rPr>
              <a:t> </a:t>
            </a:r>
            <a:r>
              <a:rPr lang="en-US" sz="1800" dirty="0" err="1" smtClean="0">
                <a:latin typeface="Arial Mon" panose="020B0500000000000000" pitchFamily="34" charset="0"/>
                <a:cs typeface="Arial" pitchFamily="34" charset="0"/>
              </a:rPr>
              <a:t>òºëºâëºã</a:t>
            </a:r>
            <a:r>
              <a:rPr lang="en-US" sz="1800" dirty="0" smtClean="0">
                <a:latin typeface="Arial Mon" panose="020B0500000000000000" pitchFamily="34" charset="0"/>
                <a:cs typeface="Arial" pitchFamily="34" charset="0"/>
              </a:rPr>
              <a:t>ºº, </a:t>
            </a:r>
            <a:r>
              <a:rPr lang="en-US" sz="1800" dirty="0" err="1" smtClean="0">
                <a:latin typeface="Arial Mon" panose="020B0500000000000000" pitchFamily="34" charset="0"/>
                <a:cs typeface="Arial" pitchFamily="34" charset="0"/>
              </a:rPr>
              <a:t>õºòºëáºðèéã</a:t>
            </a:r>
            <a:r>
              <a:rPr lang="en-US" sz="1800" dirty="0" smtClean="0">
                <a:latin typeface="Arial Mon" panose="020B0500000000000000" pitchFamily="34" charset="0"/>
                <a:cs typeface="Arial" pitchFamily="34" charset="0"/>
              </a:rPr>
              <a:t> </a:t>
            </a:r>
            <a:r>
              <a:rPr lang="en-US" sz="1800" dirty="0" err="1" smtClean="0">
                <a:latin typeface="Arial Mon" panose="020B0500000000000000" pitchFamily="34" charset="0"/>
                <a:cs typeface="Arial" pitchFamily="34" charset="0"/>
              </a:rPr>
              <a:t>õýðýãæ</a:t>
            </a:r>
            <a:r>
              <a:rPr lang="en-US" sz="1800" dirty="0" smtClean="0">
                <a:latin typeface="Arial Mon" panose="020B0500000000000000" pitchFamily="34" charset="0"/>
                <a:cs typeface="Arial" pitchFamily="34" charset="0"/>
              </a:rPr>
              <a:t>¿¿</a:t>
            </a:r>
            <a:r>
              <a:rPr lang="en-US" sz="1800" dirty="0" err="1" smtClean="0">
                <a:latin typeface="Arial Mon" panose="020B0500000000000000" pitchFamily="34" charset="0"/>
                <a:cs typeface="Arial" pitchFamily="34" charset="0"/>
              </a:rPr>
              <a:t>ëýõ</a:t>
            </a:r>
            <a:r>
              <a:rPr lang="en-US" sz="1800" dirty="0" smtClean="0">
                <a:latin typeface="Arial Mon" panose="020B0500000000000000" pitchFamily="34" charset="0"/>
                <a:cs typeface="Arial" pitchFamily="34" charset="0"/>
              </a:rPr>
              <a:t> ¿</a:t>
            </a:r>
            <a:r>
              <a:rPr lang="en-US" sz="1800" dirty="0" err="1" smtClean="0">
                <a:latin typeface="Arial Mon" panose="020B0500000000000000" pitchFamily="34" charset="0"/>
                <a:cs typeface="Arial" pitchFamily="34" charset="0"/>
              </a:rPr>
              <a:t>éë</a:t>
            </a:r>
            <a:r>
              <a:rPr lang="mn-MN" sz="1800" dirty="0" smtClean="0">
                <a:latin typeface="Arial Mon" panose="020B0500000000000000" pitchFamily="34" charset="0"/>
                <a:cs typeface="Arial" pitchFamily="34" charset="0"/>
              </a:rPr>
              <a:t>ч</a:t>
            </a:r>
            <a:r>
              <a:rPr lang="en-US" sz="1800" dirty="0" err="1" smtClean="0">
                <a:latin typeface="Arial Mon" panose="020B0500000000000000" pitchFamily="34" charset="0"/>
                <a:cs typeface="Arial" pitchFamily="34" charset="0"/>
              </a:rPr>
              <a:t>èëãýý</a:t>
            </a:r>
            <a:endParaRPr lang="en-US" sz="1800" dirty="0">
              <a:latin typeface="Arial Mon" panose="020B0500000000000000" pitchFamily="34" charset="0"/>
            </a:endParaRPr>
          </a:p>
        </p:txBody>
      </p:sp>
      <p:sp>
        <p:nvSpPr>
          <p:cNvPr id="6" name="Text Box 11"/>
          <p:cNvSpPr txBox="1">
            <a:spLocks noChangeArrowheads="1"/>
          </p:cNvSpPr>
          <p:nvPr/>
        </p:nvSpPr>
        <p:spPr bwMode="auto">
          <a:xfrm>
            <a:off x="533400" y="1219200"/>
            <a:ext cx="8229600" cy="5447645"/>
          </a:xfrm>
          <a:prstGeom prst="rect">
            <a:avLst/>
          </a:prstGeom>
          <a:ln>
            <a:headEnd/>
            <a:tailEnd/>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wrap="square">
            <a:spAutoFit/>
          </a:bodyPr>
          <a:lstStyle/>
          <a:p>
            <a:pPr algn="just">
              <a:buFont typeface="Wingdings" pitchFamily="2" charset="2"/>
              <a:buChar char="q"/>
            </a:pPr>
            <a:r>
              <a:rPr lang="en-US" sz="1200" b="1" dirty="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Íèéò</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áàòëàãäñàí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îðîí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òîî</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íü</a:t>
            </a:r>
            <a:r>
              <a:rPr lang="en-US" sz="1400" b="1" dirty="0" smtClean="0">
                <a:latin typeface="Arial Mon" panose="020B0500000000000000" pitchFamily="34" charset="0"/>
                <a:cs typeface="Arial" pitchFamily="34" charset="0"/>
              </a:rPr>
              <a:t> 19.</a:t>
            </a:r>
          </a:p>
          <a:p>
            <a:pPr algn="just">
              <a:buFont typeface="Wingdings" pitchFamily="2" charset="2"/>
              <a:buChar char="q"/>
            </a:pPr>
            <a:r>
              <a:rPr lang="en-US" sz="1400" b="1" dirty="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Íèéò</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зарцуулсан зардал </a:t>
            </a:r>
            <a:r>
              <a:rPr lang="en-US" sz="1400" b="1" dirty="0" err="1" smtClean="0">
                <a:latin typeface="Arial Mon" panose="020B0500000000000000" pitchFamily="34" charset="0"/>
                <a:cs typeface="Arial" pitchFamily="34" charset="0"/>
              </a:rPr>
              <a:t>íü</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249906,0</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íýýñ</a:t>
            </a:r>
            <a:r>
              <a:rPr lang="en-US" sz="1400" b="1" dirty="0" smtClean="0">
                <a:latin typeface="Arial Mon" panose="020B0500000000000000" pitchFamily="34" charset="0"/>
                <a:cs typeface="Arial" pitchFamily="34" charset="0"/>
              </a:rPr>
              <a:t> :</a:t>
            </a:r>
          </a:p>
          <a:p>
            <a:pPr algn="just"/>
            <a:r>
              <a:rPr lang="en-US" sz="1400" b="1" dirty="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Öàëèíä</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167041,1</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en-US" sz="1400" b="1" dirty="0" smtClean="0">
                <a:latin typeface="Arial Mon" panose="020B0500000000000000" pitchFamily="34" charset="0"/>
                <a:cs typeface="Arial" pitchFamily="34" charset="0"/>
              </a:rPr>
              <a:t>, ¿ð </a:t>
            </a:r>
            <a:r>
              <a:rPr lang="en-US" sz="1400" b="1" dirty="0" err="1" smtClean="0">
                <a:latin typeface="Arial Mon" panose="020B0500000000000000" pitchFamily="34" charset="0"/>
                <a:cs typeface="Arial" pitchFamily="34" charset="0"/>
              </a:rPr>
              <a:t>ä¿íãèéí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óðàìøóóëàëä</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13300,0</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mn-MN" sz="1400" b="1" dirty="0" smtClean="0">
                <a:latin typeface="Arial Mon" panose="020B0500000000000000" pitchFamily="34" charset="0"/>
                <a:cs typeface="Arial" pitchFamily="34" charset="0"/>
              </a:rPr>
              <a:t>, НДШ-д 19415,1 мянган төгрөг зарцуулсан</a:t>
            </a:r>
            <a:r>
              <a:rPr lang="en-US" sz="1400" b="1" dirty="0" smtClean="0">
                <a:latin typeface="Arial Mon" panose="020B0500000000000000" pitchFamily="34" charset="0"/>
                <a:cs typeface="Arial" pitchFamily="34" charset="0"/>
              </a:rPr>
              <a:t>.</a:t>
            </a:r>
          </a:p>
          <a:p>
            <a:pPr algn="just"/>
            <a:r>
              <a:rPr lang="en-US" sz="1400" b="1" dirty="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Áóñàä</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õóâüñàõ</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çàðäàëä</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 </a:t>
            </a:r>
          </a:p>
          <a:p>
            <a:pPr marL="285750" indent="-285750" algn="just">
              <a:buFont typeface="Wingdings" panose="05000000000000000000" pitchFamily="2" charset="2"/>
              <a:buChar char="Ø"/>
            </a:pPr>
            <a:r>
              <a:rPr lang="mn-MN" sz="1400" b="1" dirty="0" smtClean="0">
                <a:latin typeface="Arial Mon" panose="020B0500000000000000" pitchFamily="34" charset="0"/>
                <a:cs typeface="Arial" pitchFamily="34" charset="0"/>
              </a:rPr>
              <a:t>Бичиг хэрэгт 384,25 мянган төгрөгөөр бичгийн цаас, хор, маягт зэрэг</a:t>
            </a:r>
          </a:p>
          <a:p>
            <a:pPr marL="285750" indent="-285750" algn="just">
              <a:buFont typeface="Wingdings" panose="05000000000000000000" pitchFamily="2" charset="2"/>
              <a:buChar char="Ø"/>
            </a:pPr>
            <a:r>
              <a:rPr lang="mn-MN" sz="1400" b="1" dirty="0" smtClean="0">
                <a:latin typeface="Arial Mon" panose="020B0500000000000000" pitchFamily="34" charset="0"/>
                <a:cs typeface="Arial" pitchFamily="34" charset="0"/>
              </a:rPr>
              <a:t> Шуудан холбоонд  127,1 мянган төгрөгөөр интернетийн нэг сарын төлбөр, байрны ДДШ-н төлбөр төлсөн</a:t>
            </a:r>
          </a:p>
          <a:p>
            <a:pPr marL="285750" indent="-285750" algn="just">
              <a:buFont typeface="Wingdings" panose="05000000000000000000" pitchFamily="2" charset="2"/>
              <a:buChar char="Ø"/>
            </a:pPr>
            <a:r>
              <a:rPr lang="mn-MN" sz="1400" b="1" dirty="0" smtClean="0">
                <a:latin typeface="Arial Mon" panose="020B0500000000000000" pitchFamily="34" charset="0"/>
                <a:cs typeface="Arial" pitchFamily="34" charset="0"/>
              </a:rPr>
              <a:t>Ном хэвлэлд 197,5 мянган төгрөгөөр ном худалдан авсан,</a:t>
            </a:r>
          </a:p>
          <a:p>
            <a:pPr marL="285750" indent="-285750" algn="just">
              <a:buFont typeface="Wingdings" panose="05000000000000000000" pitchFamily="2" charset="2"/>
              <a:buChar char="Ø"/>
            </a:pPr>
            <a:r>
              <a:rPr lang="mn-MN" sz="1400" b="1" dirty="0" smtClean="0">
                <a:latin typeface="Arial Mon" panose="020B0500000000000000" pitchFamily="34" charset="0"/>
                <a:cs typeface="Arial" pitchFamily="34" charset="0"/>
              </a:rPr>
              <a:t>Бага үнэтэй материалд 600,0 мянган төгрөгөөр материал авсан,</a:t>
            </a:r>
          </a:p>
          <a:p>
            <a:pPr marL="285750" indent="-285750" algn="just">
              <a:buFont typeface="Wingdings" panose="05000000000000000000" pitchFamily="2" charset="2"/>
              <a:buChar char="Ø"/>
            </a:pPr>
            <a:r>
              <a:rPr lang="mn-MN" sz="1400" b="1" dirty="0" smtClean="0">
                <a:latin typeface="Arial Mon" panose="020B0500000000000000" pitchFamily="34" charset="0"/>
                <a:cs typeface="Arial" pitchFamily="34" charset="0"/>
              </a:rPr>
              <a:t> Эмэнд 80,0 мянган төгрөгөөр хүүхдэд эм авч өгсөн,</a:t>
            </a:r>
          </a:p>
          <a:p>
            <a:pPr marL="285750" indent="-285750" algn="just">
              <a:buFont typeface="Wingdings" panose="05000000000000000000" pitchFamily="2" charset="2"/>
              <a:buChar char="Ø"/>
            </a:pPr>
            <a:r>
              <a:rPr lang="mn-MN" sz="1400" b="1" dirty="0" smtClean="0">
                <a:latin typeface="Arial Mon" panose="020B0500000000000000" pitchFamily="34" charset="0"/>
                <a:cs typeface="Arial" pitchFamily="34" charset="0"/>
              </a:rPr>
              <a:t>Нормын хувцаст 40,0 мянган төгрөгөөр бээлий авсан,</a:t>
            </a:r>
          </a:p>
          <a:p>
            <a:pPr marL="285750" indent="-285750" algn="just">
              <a:buFont typeface="Wingdings" panose="05000000000000000000" pitchFamily="2" charset="2"/>
              <a:buChar char="Ø"/>
            </a:pP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Ýä</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õîãøèë</a:t>
            </a:r>
            <a:r>
              <a:rPr lang="mn-MN" sz="1400" b="1" dirty="0" smtClean="0">
                <a:latin typeface="Arial Mon" panose="020B0500000000000000" pitchFamily="34" charset="0"/>
                <a:cs typeface="Arial" pitchFamily="34" charset="0"/>
              </a:rPr>
              <a:t>д 14048,0 мянган төгрөгөөр Боловсрол соёлын газраас нэгдсэн тавилга, самбар, ширээ сандал нийлүүлсэн,</a:t>
            </a:r>
          </a:p>
          <a:p>
            <a:pPr marL="285750" indent="-285750" algn="just">
              <a:buFont typeface="Wingdings" panose="05000000000000000000" pitchFamily="2" charset="2"/>
              <a:buChar char="Ø"/>
            </a:pPr>
            <a:r>
              <a:rPr lang="mn-MN" sz="1400" b="1" dirty="0" smtClean="0">
                <a:latin typeface="Arial Mon" panose="020B0500000000000000" pitchFamily="34" charset="0"/>
                <a:cs typeface="Arial" pitchFamily="34" charset="0"/>
              </a:rPr>
              <a:t>У</a:t>
            </a:r>
            <a:r>
              <a:rPr lang="en-US" sz="1400" b="1" dirty="0" err="1" smtClean="0">
                <a:latin typeface="Arial Mon" panose="020B0500000000000000" pitchFamily="34" charset="0"/>
                <a:cs typeface="Arial" pitchFamily="34" charset="0"/>
              </a:rPr>
              <a:t>ðñãàë</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çàñâàðò</a:t>
            </a: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30229,5</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ìÿíãàí</a:t>
            </a:r>
            <a:r>
              <a:rPr lang="en-US" sz="1400" b="1" dirty="0" smtClean="0">
                <a:latin typeface="Arial Mon" panose="020B0500000000000000" pitchFamily="34" charset="0"/>
                <a:cs typeface="Arial" pitchFamily="34" charset="0"/>
              </a:rPr>
              <a:t> </a:t>
            </a:r>
            <a:r>
              <a:rPr lang="en-US" sz="1400" b="1" dirty="0" err="1" smtClean="0">
                <a:latin typeface="Arial Mon" panose="020B0500000000000000" pitchFamily="34" charset="0"/>
                <a:cs typeface="Arial" pitchFamily="34" charset="0"/>
              </a:rPr>
              <a:t>òºãðºã</a:t>
            </a:r>
            <a:r>
              <a:rPr lang="mn-MN" sz="1400" b="1" dirty="0" smtClean="0">
                <a:latin typeface="Arial Mon" panose="020B0500000000000000" pitchFamily="34" charset="0"/>
                <a:cs typeface="Arial" pitchFamily="34" charset="0"/>
              </a:rPr>
              <a:t>өөр Ван тайшир ХХК –аас сургуулийн дээвэрт 17838,4 мянган төгрөг, Ус Алтай ХХК-аас худагт 9700,0 мянган төгрөг, Олон овоот цахир ХХК-аас 1600,0 мянган төгрөгөөр будаг бусад материал, Д,Отгонбаяраас 1091,1 мянган төгрөгөөр барилгын материал авсан,</a:t>
            </a:r>
          </a:p>
          <a:p>
            <a:pPr marL="285750" indent="-285750" algn="just">
              <a:buFont typeface="Wingdings" panose="05000000000000000000" pitchFamily="2" charset="2"/>
              <a:buChar char="Ø"/>
            </a:pPr>
            <a:r>
              <a:rPr lang="mn-MN" sz="1400" b="1" dirty="0" smtClean="0">
                <a:latin typeface="Arial Mon" panose="020B0500000000000000" pitchFamily="34" charset="0"/>
                <a:cs typeface="Arial" pitchFamily="34" charset="0"/>
              </a:rPr>
              <a:t>Томилолтын зардалд давхардсан тоогоор 103 хүнд 3200,0 мянган төгрөгөөр томилолт олгосон,</a:t>
            </a:r>
          </a:p>
          <a:p>
            <a:pPr marL="285750" indent="-285750" algn="just">
              <a:buFont typeface="Wingdings" panose="05000000000000000000" pitchFamily="2" charset="2"/>
              <a:buChar char="Ø"/>
            </a:pPr>
            <a:r>
              <a:rPr lang="en-US" sz="1400" b="1" dirty="0" smtClean="0">
                <a:latin typeface="Arial Mon" panose="020B0500000000000000" pitchFamily="34" charset="0"/>
                <a:cs typeface="Arial" pitchFamily="34" charset="0"/>
              </a:rPr>
              <a:t> </a:t>
            </a:r>
            <a:r>
              <a:rPr lang="mn-MN" sz="1400" b="1" dirty="0" smtClean="0">
                <a:latin typeface="Arial Mon" panose="020B0500000000000000" pitchFamily="34" charset="0"/>
                <a:cs typeface="Arial" pitchFamily="34" charset="0"/>
              </a:rPr>
              <a:t>Төлбөр хураамжийн зардалд 124,0 мянган төгрөгөөр хог хаягдал, гарын үсгийн баталгаа , хил хэмжүүрийн төлбөр төлсөн,</a:t>
            </a:r>
          </a:p>
          <a:p>
            <a:pPr marL="285750" indent="-285750" algn="just">
              <a:buFont typeface="Wingdings" panose="05000000000000000000" pitchFamily="2" charset="2"/>
              <a:buChar char="Ø"/>
            </a:pPr>
            <a:r>
              <a:rPr lang="mn-MN" sz="1400" b="1" dirty="0" smtClean="0">
                <a:latin typeface="Arial Mon" panose="020B0500000000000000" pitchFamily="34" charset="0"/>
                <a:cs typeface="Arial" pitchFamily="34" charset="0"/>
              </a:rPr>
              <a:t>Хичээл үйлдвэрт 1119,5 мянган төгрөг зарцуулсан нь бичгийн шохой, хор, лю/цаас, анги тохижуулахад, үзүүлсэн хийх зардалд зарцуулж тайлагнасан байна,</a:t>
            </a:r>
          </a:p>
          <a:p>
            <a:pPr algn="just"/>
            <a:endParaRPr lang="mn-MN" sz="1200" dirty="0" smtClean="0">
              <a:latin typeface="Arial Mon" panose="020B0500000000000000" pitchFamily="34" charset="0"/>
              <a:cs typeface="Arial" pitchFamily="34" charset="0"/>
            </a:endParaRP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err="1" smtClean="0">
                <a:latin typeface="Arial Mon" panose="020B0500000000000000" pitchFamily="34" charset="0"/>
                <a:cs typeface="Arial" pitchFamily="34" charset="0"/>
              </a:rPr>
              <a:t>Ñóðãàëòûí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õýâèéí</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éë</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àæèëëàãààã</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õàíãàõ</a:t>
            </a:r>
            <a:r>
              <a:rPr lang="en-US" sz="2000" dirty="0" smtClean="0">
                <a:latin typeface="Arial Mon" panose="020B0500000000000000" pitchFamily="34" charset="0"/>
                <a:cs typeface="Arial" pitchFamily="34" charset="0"/>
              </a:rPr>
              <a:t> ¿</a:t>
            </a:r>
            <a:r>
              <a:rPr lang="en-US" sz="2000" dirty="0" err="1" smtClean="0">
                <a:latin typeface="Arial Mon" panose="020B0500000000000000" pitchFamily="34" charset="0"/>
                <a:cs typeface="Arial" pitchFamily="34" charset="0"/>
              </a:rPr>
              <a:t>éë÷èëãýý</a:t>
            </a:r>
            <a:endParaRPr lang="en-US" sz="2000" dirty="0">
              <a:latin typeface="Arial Mon" panose="020B0500000000000000" pitchFamily="34" charset="0"/>
            </a:endParaRPr>
          </a:p>
        </p:txBody>
      </p:sp>
      <p:sp>
        <p:nvSpPr>
          <p:cNvPr id="19" name="Text Box 11"/>
          <p:cNvSpPr txBox="1">
            <a:spLocks noChangeArrowheads="1"/>
          </p:cNvSpPr>
          <p:nvPr/>
        </p:nvSpPr>
        <p:spPr bwMode="auto">
          <a:xfrm>
            <a:off x="832262" y="1905000"/>
            <a:ext cx="7620000" cy="3877985"/>
          </a:xfrm>
          <a:prstGeom prst="rect">
            <a:avLst/>
          </a:prstGeom>
          <a:ln>
            <a:headEnd/>
            <a:tailEnd/>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wrap="square">
            <a:spAutoFit/>
          </a:bodyPr>
          <a:lstStyle/>
          <a:p>
            <a:pPr algn="just">
              <a:buFont typeface="Wingdings" pitchFamily="2" charset="2"/>
              <a:buChar char="q"/>
            </a:pPr>
            <a:r>
              <a:rPr lang="en-US" b="1" dirty="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Íèéò</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áàòëàãäñàí</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îðîí</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òîî</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íü</a:t>
            </a:r>
            <a:r>
              <a:rPr lang="en-US" b="1" dirty="0" smtClean="0">
                <a:latin typeface="Arial Mon" panose="020B0500000000000000" pitchFamily="34" charset="0"/>
                <a:cs typeface="Arial" pitchFamily="34" charset="0"/>
              </a:rPr>
              <a:t> 8.</a:t>
            </a:r>
          </a:p>
          <a:p>
            <a:pPr algn="just">
              <a:buFont typeface="Wingdings" pitchFamily="2" charset="2"/>
              <a:buChar char="q"/>
            </a:pPr>
            <a:r>
              <a:rPr lang="en-US" b="1" dirty="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Íèéò</a:t>
            </a:r>
            <a:r>
              <a:rPr lang="en-US" b="1" dirty="0" smtClean="0">
                <a:latin typeface="Arial Mon" panose="020B0500000000000000" pitchFamily="34" charset="0"/>
                <a:cs typeface="Arial" pitchFamily="34" charset="0"/>
              </a:rPr>
              <a:t> </a:t>
            </a:r>
            <a:r>
              <a:rPr lang="mn-MN" b="1" dirty="0" smtClean="0">
                <a:latin typeface="Arial Mon" panose="020B0500000000000000" pitchFamily="34" charset="0"/>
                <a:cs typeface="Arial" pitchFamily="34" charset="0"/>
              </a:rPr>
              <a:t>гүйцэтгэл</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íü</a:t>
            </a:r>
            <a:r>
              <a:rPr lang="en-US" b="1" dirty="0" smtClean="0">
                <a:latin typeface="Arial Mon" panose="020B0500000000000000" pitchFamily="34" charset="0"/>
                <a:cs typeface="Arial" pitchFamily="34" charset="0"/>
              </a:rPr>
              <a:t>  </a:t>
            </a:r>
            <a:r>
              <a:rPr lang="mn-MN" b="1" dirty="0" smtClean="0">
                <a:latin typeface="Arial Mon" panose="020B0500000000000000" pitchFamily="34" charset="0"/>
                <a:cs typeface="Arial" pitchFamily="34" charset="0"/>
              </a:rPr>
              <a:t>129591,3</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ìÿíãàí</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òºãðºã</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íýýñ</a:t>
            </a:r>
            <a:r>
              <a:rPr lang="en-US" b="1" dirty="0" smtClean="0">
                <a:latin typeface="Arial Mon" panose="020B0500000000000000" pitchFamily="34" charset="0"/>
                <a:cs typeface="Arial" pitchFamily="34" charset="0"/>
              </a:rPr>
              <a:t> :</a:t>
            </a:r>
          </a:p>
          <a:p>
            <a:pPr marL="285750" indent="-285750" algn="just">
              <a:buFont typeface="Wingdings" panose="05000000000000000000" pitchFamily="2" charset="2"/>
              <a:buChar char="ü"/>
            </a:pPr>
            <a:r>
              <a:rPr lang="en-US" b="1" dirty="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Öàëèíä</a:t>
            </a:r>
            <a:r>
              <a:rPr lang="en-US" b="1" dirty="0" smtClean="0">
                <a:latin typeface="Arial Mon" panose="020B0500000000000000" pitchFamily="34" charset="0"/>
                <a:cs typeface="Arial" pitchFamily="34" charset="0"/>
              </a:rPr>
              <a:t> </a:t>
            </a:r>
            <a:r>
              <a:rPr lang="mn-MN" b="1" dirty="0" smtClean="0">
                <a:latin typeface="Arial Mon" panose="020B0500000000000000" pitchFamily="34" charset="0"/>
                <a:cs typeface="Arial" pitchFamily="34" charset="0"/>
              </a:rPr>
              <a:t>63580,0</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ìÿíãàí</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òºãðºã</a:t>
            </a:r>
            <a:r>
              <a:rPr lang="en-US" b="1" dirty="0" smtClean="0">
                <a:latin typeface="Arial Mon" panose="020B0500000000000000" pitchFamily="34" charset="0"/>
                <a:cs typeface="Arial" pitchFamily="34" charset="0"/>
              </a:rPr>
              <a:t>, ¿ð </a:t>
            </a:r>
            <a:r>
              <a:rPr lang="en-US" b="1" dirty="0" err="1" smtClean="0">
                <a:latin typeface="Arial Mon" panose="020B0500000000000000" pitchFamily="34" charset="0"/>
                <a:cs typeface="Arial" pitchFamily="34" charset="0"/>
              </a:rPr>
              <a:t>ä¿íãèéí</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óðàìøóóëàëä</a:t>
            </a:r>
            <a:r>
              <a:rPr lang="en-US" b="1" dirty="0" smtClean="0">
                <a:latin typeface="Arial Mon" panose="020B0500000000000000" pitchFamily="34" charset="0"/>
                <a:cs typeface="Arial" pitchFamily="34" charset="0"/>
              </a:rPr>
              <a:t> </a:t>
            </a:r>
            <a:r>
              <a:rPr lang="mn-MN" b="1" dirty="0" smtClean="0">
                <a:latin typeface="Arial Mon" panose="020B0500000000000000" pitchFamily="34" charset="0"/>
                <a:cs typeface="Arial" pitchFamily="34" charset="0"/>
              </a:rPr>
              <a:t>5240,0</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ìÿíãàí</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òºãðºã</a:t>
            </a:r>
            <a:r>
              <a:rPr lang="mn-MN" b="1" dirty="0" smtClean="0">
                <a:latin typeface="Arial Mon" panose="020B0500000000000000" pitchFamily="34" charset="0"/>
                <a:cs typeface="Arial" pitchFamily="34" charset="0"/>
              </a:rPr>
              <a:t>, НДШ-д 7318,8 мянган төгрөг зарцуулсан</a:t>
            </a:r>
            <a:r>
              <a:rPr lang="en-US" b="1" dirty="0" smtClean="0">
                <a:latin typeface="Arial Mon" panose="020B0500000000000000" pitchFamily="34" charset="0"/>
                <a:cs typeface="Arial" pitchFamily="34" charset="0"/>
              </a:rPr>
              <a:t>.</a:t>
            </a:r>
          </a:p>
          <a:p>
            <a:pPr algn="just"/>
            <a:r>
              <a:rPr lang="en-US" b="1" dirty="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Òîãòìîë</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çàðäëûí</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õóâü</a:t>
            </a:r>
            <a:r>
              <a:rPr lang="en-US" b="1" dirty="0" smtClean="0">
                <a:latin typeface="Arial Mon" panose="020B0500000000000000" pitchFamily="34" charset="0"/>
                <a:cs typeface="Arial" pitchFamily="34" charset="0"/>
              </a:rPr>
              <a:t>:</a:t>
            </a:r>
            <a:endParaRPr lang="mn-MN" b="1" dirty="0" smtClean="0">
              <a:latin typeface="Arial Mon" panose="020B0500000000000000" pitchFamily="34" charset="0"/>
              <a:cs typeface="Arial" pitchFamily="34" charset="0"/>
            </a:endParaRPr>
          </a:p>
          <a:p>
            <a:pPr marL="285750" indent="-285750" algn="just">
              <a:buFont typeface="Wingdings" panose="05000000000000000000" pitchFamily="2" charset="2"/>
              <a:buChar char="v"/>
            </a:pP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ò¿ëø</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õàëààëò</a:t>
            </a:r>
            <a:r>
              <a:rPr lang="en-US" b="1" dirty="0" smtClean="0">
                <a:latin typeface="Arial Mon" panose="020B0500000000000000" pitchFamily="34" charset="0"/>
                <a:cs typeface="Arial" pitchFamily="34" charset="0"/>
              </a:rPr>
              <a:t> 44</a:t>
            </a:r>
            <a:r>
              <a:rPr lang="mn-MN" b="1" dirty="0" smtClean="0">
                <a:latin typeface="Arial Mon" panose="020B0500000000000000" pitchFamily="34" charset="0"/>
                <a:cs typeface="Arial" pitchFamily="34" charset="0"/>
              </a:rPr>
              <a:t>748,0</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ìÿíãàí</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òºãðºã</a:t>
            </a:r>
            <a:r>
              <a:rPr lang="mn-MN" b="1" dirty="0" smtClean="0">
                <a:latin typeface="Arial Mon" panose="020B0500000000000000" pitchFamily="34" charset="0"/>
                <a:cs typeface="Arial" pitchFamily="34" charset="0"/>
              </a:rPr>
              <a:t>өөр 372,9 тонн нүүрс </a:t>
            </a:r>
            <a:r>
              <a:rPr lang="mn-MN" b="1" dirty="0" smtClean="0">
                <a:latin typeface="Arial Mon" panose="020B0500000000000000" pitchFamily="34" charset="0"/>
                <a:cs typeface="Arial" pitchFamily="34" charset="0"/>
              </a:rPr>
              <a:t>татсан</a:t>
            </a:r>
            <a:r>
              <a:rPr lang="mn-MN" b="1" dirty="0">
                <a:latin typeface="Arial Mon" panose="020B0500000000000000" pitchFamily="34" charset="0"/>
                <a:cs typeface="Arial" pitchFamily="34" charset="0"/>
              </a:rPr>
              <a:t>.</a:t>
            </a:r>
            <a:r>
              <a:rPr lang="en-US" b="1" dirty="0" smtClean="0">
                <a:latin typeface="Arial Mon" panose="020B0500000000000000" pitchFamily="34" charset="0"/>
                <a:cs typeface="Arial" pitchFamily="34" charset="0"/>
              </a:rPr>
              <a:t> </a:t>
            </a:r>
            <a:endParaRPr lang="mn-MN" b="1" dirty="0" smtClean="0">
              <a:latin typeface="Arial Mon" panose="020B0500000000000000" pitchFamily="34" charset="0"/>
              <a:cs typeface="Arial" pitchFamily="34" charset="0"/>
            </a:endParaRPr>
          </a:p>
          <a:p>
            <a:pPr marL="285750" indent="-285750" algn="just">
              <a:buFont typeface="Wingdings" panose="05000000000000000000" pitchFamily="2" charset="2"/>
              <a:buChar char="v"/>
            </a:pPr>
            <a:r>
              <a:rPr lang="mn-MN" b="1" dirty="0" err="1" smtClean="0">
                <a:latin typeface="Arial Mon" panose="020B0500000000000000" pitchFamily="34" charset="0"/>
                <a:cs typeface="Arial" pitchFamily="34" charset="0"/>
              </a:rPr>
              <a:t>Г</a:t>
            </a:r>
            <a:r>
              <a:rPr lang="en-US" b="1" dirty="0" err="1" smtClean="0">
                <a:latin typeface="Arial Mon" panose="020B0500000000000000" pitchFamily="34" charset="0"/>
                <a:cs typeface="Arial" pitchFamily="34" charset="0"/>
              </a:rPr>
              <a:t>ýðýë</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öàõèëãààí</a:t>
            </a:r>
            <a:r>
              <a:rPr lang="mn-MN" b="1" dirty="0" smtClean="0">
                <a:latin typeface="Arial Mon" panose="020B0500000000000000" pitchFamily="34" charset="0"/>
                <a:cs typeface="Arial" pitchFamily="34" charset="0"/>
              </a:rPr>
              <a:t>д</a:t>
            </a:r>
            <a:r>
              <a:rPr lang="en-US" b="1" dirty="0" smtClean="0">
                <a:latin typeface="Arial Mon" panose="020B0500000000000000" pitchFamily="34" charset="0"/>
                <a:cs typeface="Arial" pitchFamily="34" charset="0"/>
              </a:rPr>
              <a:t> 4005.0 </a:t>
            </a:r>
            <a:r>
              <a:rPr lang="en-US" b="1" dirty="0" err="1" smtClean="0">
                <a:latin typeface="Arial Mon" panose="020B0500000000000000" pitchFamily="34" charset="0"/>
                <a:cs typeface="Arial" pitchFamily="34" charset="0"/>
              </a:rPr>
              <a:t>ìÿíãàí</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òºãðºã</a:t>
            </a:r>
            <a:r>
              <a:rPr lang="mn-MN" b="1" dirty="0" smtClean="0">
                <a:latin typeface="Arial Mon" panose="020B0500000000000000" pitchFamily="34" charset="0"/>
                <a:cs typeface="Arial" pitchFamily="34" charset="0"/>
              </a:rPr>
              <a:t> төлсөн</a:t>
            </a:r>
            <a:r>
              <a:rPr lang="en-US" b="1" dirty="0" smtClean="0">
                <a:latin typeface="Arial Mon" panose="020B0500000000000000" pitchFamily="34" charset="0"/>
                <a:cs typeface="Arial" pitchFamily="34" charset="0"/>
              </a:rPr>
              <a:t>, </a:t>
            </a:r>
            <a:endParaRPr lang="mn-MN" b="1" dirty="0" smtClean="0">
              <a:latin typeface="Arial Mon" panose="020B0500000000000000" pitchFamily="34" charset="0"/>
              <a:cs typeface="Arial" pitchFamily="34" charset="0"/>
            </a:endParaRPr>
          </a:p>
          <a:p>
            <a:pPr marL="285750" indent="-285750" algn="just">
              <a:buFont typeface="Wingdings" panose="05000000000000000000" pitchFamily="2" charset="2"/>
              <a:buChar char="v"/>
            </a:pPr>
            <a:r>
              <a:rPr lang="mn-MN" b="1" dirty="0" smtClean="0">
                <a:latin typeface="Arial Mon" panose="020B0500000000000000" pitchFamily="34" charset="0"/>
                <a:cs typeface="Arial" pitchFamily="34" charset="0"/>
              </a:rPr>
              <a:t>Ц</a:t>
            </a:r>
            <a:r>
              <a:rPr lang="en-US" b="1" dirty="0" err="1" smtClean="0">
                <a:latin typeface="Arial Mon" panose="020B0500000000000000" pitchFamily="34" charset="0"/>
                <a:cs typeface="Arial" pitchFamily="34" charset="0"/>
              </a:rPr>
              <a:t>ýâýð</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áîõèð</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óñ</a:t>
            </a:r>
            <a:r>
              <a:rPr lang="en-US" b="1" dirty="0" smtClean="0">
                <a:latin typeface="Arial Mon" panose="020B0500000000000000" pitchFamily="34" charset="0"/>
                <a:cs typeface="Arial" pitchFamily="34" charset="0"/>
              </a:rPr>
              <a:t> </a:t>
            </a:r>
            <a:r>
              <a:rPr lang="mn-MN" b="1" dirty="0" smtClean="0">
                <a:latin typeface="Arial Mon" panose="020B0500000000000000" pitchFamily="34" charset="0"/>
                <a:cs typeface="Arial" pitchFamily="34" charset="0"/>
              </a:rPr>
              <a:t>74</a:t>
            </a:r>
            <a:r>
              <a:rPr lang="en-US" b="1" dirty="0" smtClean="0">
                <a:latin typeface="Arial Mon" panose="020B0500000000000000" pitchFamily="34" charset="0"/>
                <a:cs typeface="Arial" pitchFamily="34" charset="0"/>
              </a:rPr>
              <a:t>0.0 </a:t>
            </a:r>
            <a:r>
              <a:rPr lang="en-US" b="1" dirty="0" err="1" smtClean="0">
                <a:latin typeface="Arial Mon" panose="020B0500000000000000" pitchFamily="34" charset="0"/>
                <a:cs typeface="Arial" pitchFamily="34" charset="0"/>
              </a:rPr>
              <a:t>ìÿíãàí</a:t>
            </a:r>
            <a:r>
              <a:rPr lang="en-US" b="1" dirty="0" smtClean="0">
                <a:latin typeface="Arial Mon" panose="020B0500000000000000" pitchFamily="34" charset="0"/>
                <a:cs typeface="Arial" pitchFamily="34" charset="0"/>
              </a:rPr>
              <a:t> </a:t>
            </a:r>
            <a:r>
              <a:rPr lang="en-US" b="1" dirty="0" err="1" smtClean="0">
                <a:latin typeface="Arial Mon" panose="020B0500000000000000" pitchFamily="34" charset="0"/>
                <a:cs typeface="Arial" pitchFamily="34" charset="0"/>
              </a:rPr>
              <a:t>òºãðºã</a:t>
            </a:r>
            <a:r>
              <a:rPr lang="en-US" b="1" dirty="0" smtClean="0">
                <a:latin typeface="Arial Mon" panose="020B0500000000000000" pitchFamily="34" charset="0"/>
                <a:cs typeface="Arial" pitchFamily="34" charset="0"/>
              </a:rPr>
              <a:t>ººð </a:t>
            </a:r>
            <a:r>
              <a:rPr lang="mn-MN" b="1" dirty="0" smtClean="0">
                <a:latin typeface="Arial Mon" panose="020B0500000000000000" pitchFamily="34" charset="0"/>
                <a:cs typeface="Arial" pitchFamily="34" charset="0"/>
              </a:rPr>
              <a:t>Төсвийн орлогод 200,0 </a:t>
            </a:r>
            <a:r>
              <a:rPr lang="mn-MN" b="1" dirty="0" smtClean="0">
                <a:latin typeface="Arial Mon" panose="020B0500000000000000" pitchFamily="34" charset="0"/>
                <a:cs typeface="Arial" pitchFamily="34" charset="0"/>
              </a:rPr>
              <a:t>мянган төгрөгийн </a:t>
            </a:r>
            <a:r>
              <a:rPr lang="mn-MN" b="1" dirty="0" smtClean="0">
                <a:latin typeface="Arial Mon" panose="020B0500000000000000" pitchFamily="34" charset="0"/>
                <a:cs typeface="Arial" pitchFamily="34" charset="0"/>
              </a:rPr>
              <a:t>татвар, </a:t>
            </a:r>
            <a:r>
              <a:rPr lang="mn-MN" b="1" dirty="0" smtClean="0">
                <a:latin typeface="Arial Mon" panose="020B0500000000000000" pitchFamily="34" charset="0"/>
                <a:cs typeface="Arial" pitchFamily="34" charset="0"/>
              </a:rPr>
              <a:t>540,0 мянган төгрөгийг </a:t>
            </a:r>
            <a:r>
              <a:rPr lang="mn-MN" b="1" dirty="0" smtClean="0">
                <a:latin typeface="Arial Mon" panose="020B0500000000000000" pitchFamily="34" charset="0"/>
                <a:cs typeface="Arial" pitchFamily="34" charset="0"/>
              </a:rPr>
              <a:t>Д.Сүхцэцэгт </a:t>
            </a:r>
            <a:r>
              <a:rPr lang="mn-MN" b="1" dirty="0" smtClean="0">
                <a:latin typeface="Arial Mon" panose="020B0500000000000000" pitchFamily="34" charset="0"/>
                <a:cs typeface="Arial" pitchFamily="34" charset="0"/>
              </a:rPr>
              <a:t>усны төлбөрт төлсөн.</a:t>
            </a:r>
          </a:p>
          <a:p>
            <a:pPr marL="285750" indent="-285750" algn="just">
              <a:buFont typeface="Wingdings" panose="05000000000000000000" pitchFamily="2" charset="2"/>
              <a:buChar char="v"/>
            </a:pPr>
            <a:r>
              <a:rPr lang="mn-MN" b="1" dirty="0" smtClean="0">
                <a:latin typeface="Arial Mon" panose="020B0500000000000000" pitchFamily="34" charset="0"/>
                <a:cs typeface="Arial" pitchFamily="34" charset="0"/>
              </a:rPr>
              <a:t>Тээвэр шатахуунд 3959,5 мянган төгрөгийг Мон-сул ХХК-д шатахууны үнэнд зарцуулсан </a:t>
            </a:r>
            <a:r>
              <a:rPr lang="en-US" b="1" dirty="0" err="1" smtClean="0">
                <a:latin typeface="Arial Mon" panose="020B0500000000000000" pitchFamily="34" charset="0"/>
                <a:cs typeface="Arial" pitchFamily="34" charset="0"/>
              </a:rPr>
              <a:t>áàéíà</a:t>
            </a:r>
            <a:r>
              <a:rPr lang="en-US" b="1" dirty="0" smtClean="0">
                <a:latin typeface="Arial Mon" panose="020B0500000000000000" pitchFamily="34" charset="0"/>
                <a:cs typeface="Arial" pitchFamily="34" charset="0"/>
              </a:rPr>
              <a:t>.</a:t>
            </a:r>
          </a:p>
          <a:p>
            <a:pPr algn="just"/>
            <a:endParaRPr lang="mn-MN" sz="1200" dirty="0" smtClean="0">
              <a:latin typeface="Arial Mon" panose="020B0500000000000000" pitchFamily="34" charset="0"/>
              <a:cs typeface="Arial" pitchFamily="34" charset="0"/>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2057400"/>
            <a:ext cx="6858000" cy="990600"/>
          </a:xfrm>
        </p:spPr>
        <p:txBody>
          <a:bodyPr/>
          <a:lstStyle/>
          <a:p>
            <a:r>
              <a:rPr lang="en-US" sz="2800" dirty="0" smtClean="0">
                <a:latin typeface="Arial Mon" panose="020B0500000000000000" pitchFamily="34" charset="0"/>
              </a:rPr>
              <a:t>Õ¿¿</a:t>
            </a:r>
            <a:r>
              <a:rPr lang="en-US" sz="2800" dirty="0" err="1" smtClean="0">
                <a:latin typeface="Arial Mon" panose="020B0500000000000000" pitchFamily="34" charset="0"/>
              </a:rPr>
              <a:t>õäèéí</a:t>
            </a:r>
            <a:r>
              <a:rPr lang="en-US" sz="2800" dirty="0" smtClean="0">
                <a:latin typeface="Arial Mon" panose="020B0500000000000000" pitchFamily="34" charset="0"/>
              </a:rPr>
              <a:t> </a:t>
            </a:r>
            <a:r>
              <a:rPr lang="en-US" sz="2800" dirty="0" err="1" smtClean="0">
                <a:latin typeface="Arial Mon" panose="020B0500000000000000" pitchFamily="34" charset="0"/>
              </a:rPr>
              <a:t>öýöýðëýãèéí</a:t>
            </a:r>
            <a:r>
              <a:rPr lang="en-US" sz="2800" dirty="0" smtClean="0">
                <a:latin typeface="Arial Mon" panose="020B0500000000000000" pitchFamily="34" charset="0"/>
              </a:rPr>
              <a:t> 201</a:t>
            </a:r>
            <a:r>
              <a:rPr lang="mn-MN" sz="2800" dirty="0" smtClean="0">
                <a:latin typeface="Arial Mon" panose="020B0500000000000000" pitchFamily="34" charset="0"/>
              </a:rPr>
              <a:t>7</a:t>
            </a:r>
            <a:r>
              <a:rPr lang="en-US" sz="2800" dirty="0" smtClean="0">
                <a:latin typeface="Arial Mon" panose="020B0500000000000000" pitchFamily="34" charset="0"/>
              </a:rPr>
              <a:t> </a:t>
            </a:r>
            <a:r>
              <a:rPr lang="en-US" sz="2800" dirty="0" err="1" smtClean="0">
                <a:latin typeface="Arial Mon" panose="020B0500000000000000" pitchFamily="34" charset="0"/>
              </a:rPr>
              <a:t>îíû</a:t>
            </a:r>
            <a:r>
              <a:rPr lang="en-US" sz="2800" dirty="0" smtClean="0">
                <a:latin typeface="Arial Mon" panose="020B0500000000000000" pitchFamily="34" charset="0"/>
              </a:rPr>
              <a:t> </a:t>
            </a:r>
            <a:r>
              <a:rPr lang="mn-MN" sz="2800" dirty="0" smtClean="0">
                <a:latin typeface="Arial Mon" panose="020B0500000000000000" pitchFamily="34" charset="0"/>
              </a:rPr>
              <a:t>гүйцэтгэл</a:t>
            </a:r>
            <a:endParaRPr lang="en-US" sz="2800" dirty="0">
              <a:latin typeface="Arial Mon" panose="020B0500000000000000" pitchFamily="34" charset="0"/>
            </a:endParaRPr>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1980</TotalTime>
  <Words>2225</Words>
  <Application>Microsoft Office PowerPoint</Application>
  <PresentationFormat>On-screen Show (4:3)</PresentationFormat>
  <Paragraphs>688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             2017 îíû á¯ðýí äóíä ñóðãóóëèéí      ЗАРДЛЫí òàíèëöóóëãà</vt:lpstr>
      <vt:lpstr>¯éë àæèëëàãààíû óðñãàë çàðäàëä</vt:lpstr>
      <vt:lpstr>Ãýðýýãýýð ã¿éöã¿¿ëýõ àæèëä</vt:lpstr>
      <vt:lpstr>ÀÎ-îîñ îëãîõ òýòãýìæ, äýìæëýãò</vt:lpstr>
      <vt:lpstr>¯äèéí öàé õºòºëáºð</vt:lpstr>
      <vt:lpstr>Äîòóóð áàéðíû ¿éëчèëãýý</vt:lpstr>
      <vt:lpstr>Áîëîâñðîëûí ñòàíäàðò,ñóðãàëòûí òºëºâëºãºº, õºòºëáºðèéã õýðýãæ¿¿ëýõ ¿éëчèëãýý</vt:lpstr>
      <vt:lpstr>Ñóðãàëòûí õýâèéí ¿éë àæèëëàãààã õàíãàõ ¿éë÷èëãýý</vt:lpstr>
      <vt:lpstr>Õ¿¿õäèéí öýöýðëýãèéí 2017 îíû гүйцэтгэл</vt:lpstr>
      <vt:lpstr>¯éë àæèëëàãààíû óðñãàë çàðäàëä</vt:lpstr>
      <vt:lpstr>Ãýðýýãýýð ã¿éöýòã¿¿ëýõ àæèë, ¿éë÷èëãýý</vt:lpstr>
      <vt:lpstr>ÀÎ-îîñ îëãîõ òýòãýìæ, óðàìøóóëàë</vt:lpstr>
      <vt:lpstr>Öýöýðëýãèéí õîîë, í¿¿äëèéí á¿ëýãò õàìðàõ</vt:lpstr>
      <vt:lpstr>ßâóóëûí áàãøèéí ¿éë÷èëãýý</vt:lpstr>
      <vt:lpstr>Áîëîâñðîëûí ñòàíäàðò, ñóðãàëòûí òºëºâëºãºº, õºòºëáºðèéí õýðýãæèëò</vt:lpstr>
      <vt:lpstr>Ñóðãàëòûí õýâèéí ¿éë àæèëëàãààã õàíãàõ ¿éë÷èëãýý</vt:lpstr>
      <vt:lpstr>PowerPoint Presentation</vt:lpstr>
      <vt:lpstr>¯éë àæèëëàãààíû óðñãàë çàðäàë</vt:lpstr>
      <vt:lpstr>¯íäñýí ¿éë àæèëëàãààíû çàðäàëä</vt:lpstr>
      <vt:lpstr>PowerPoint Presentation</vt:lpstr>
      <vt:lpstr>Óðàí á¿òýýë õèéëãýõ, áèåèéí òàìèð, óðàëäààí òýìöýýíèé </vt:lpstr>
      <vt:lpstr>ÀÎ-îîñ îëãîõ òýòãýìæ, óðàìøóóëàë, äýìæëýã</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Byambabaatar</dc:creator>
  <cp:lastModifiedBy>User</cp:lastModifiedBy>
  <cp:revision>244</cp:revision>
  <dcterms:created xsi:type="dcterms:W3CDTF">2010-04-05T09:36:58Z</dcterms:created>
  <dcterms:modified xsi:type="dcterms:W3CDTF">2018-05-01T09:32:41Z</dcterms:modified>
</cp:coreProperties>
</file>